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534" r:id="rId2"/>
    <p:sldId id="537" r:id="rId3"/>
    <p:sldId id="538" r:id="rId4"/>
    <p:sldId id="539" r:id="rId5"/>
    <p:sldId id="540" r:id="rId6"/>
    <p:sldId id="541" r:id="rId7"/>
    <p:sldId id="542" r:id="rId8"/>
    <p:sldId id="543" r:id="rId9"/>
    <p:sldId id="544" r:id="rId10"/>
    <p:sldId id="558" r:id="rId11"/>
    <p:sldId id="545" r:id="rId12"/>
    <p:sldId id="546" r:id="rId13"/>
    <p:sldId id="547" r:id="rId14"/>
    <p:sldId id="548" r:id="rId15"/>
    <p:sldId id="549" r:id="rId16"/>
    <p:sldId id="550" r:id="rId17"/>
    <p:sldId id="551" r:id="rId18"/>
    <p:sldId id="552" r:id="rId19"/>
    <p:sldId id="553" r:id="rId20"/>
    <p:sldId id="554" r:id="rId21"/>
    <p:sldId id="555" r:id="rId22"/>
    <p:sldId id="556" r:id="rId23"/>
    <p:sldId id="557" r:id="rId24"/>
  </p:sldIdLst>
  <p:sldSz cx="9144000" cy="6858000" type="screen4x3"/>
  <p:notesSz cx="6858000" cy="9296400"/>
  <p:defaultTextStyle>
    <a:defPPr>
      <a:defRPr lang="en-US"/>
    </a:defPPr>
    <a:lvl1pPr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1pPr>
    <a:lvl2pPr marL="4572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2pPr>
    <a:lvl3pPr marL="9144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3pPr>
    <a:lvl4pPr marL="13716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4pPr>
    <a:lvl5pPr marL="18288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5pPr>
    <a:lvl6pPr marL="22860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6pPr>
    <a:lvl7pPr marL="27432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7pPr>
    <a:lvl8pPr marL="32004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8pPr>
    <a:lvl9pPr marL="36576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2">
          <p15:clr>
            <a:srgbClr val="A4A3A4"/>
          </p15:clr>
        </p15:guide>
        <p15:guide id="2" orient="horz" pos="2880">
          <p15:clr>
            <a:srgbClr val="A4A3A4"/>
          </p15:clr>
        </p15:guide>
        <p15:guide id="3" orient="horz" pos="2256">
          <p15:clr>
            <a:srgbClr val="A4A3A4"/>
          </p15:clr>
        </p15:guide>
        <p15:guide id="4" pos="1920">
          <p15:clr>
            <a:srgbClr val="A4A3A4"/>
          </p15:clr>
        </p15:guide>
        <p15:guide id="5" pos="144">
          <p15:clr>
            <a:srgbClr val="A4A3A4"/>
          </p15:clr>
        </p15:guide>
        <p15:guide id="6" pos="55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846"/>
    <a:srgbClr val="13F0B6"/>
    <a:srgbClr val="39FF4F"/>
    <a:srgbClr val="003366"/>
    <a:srgbClr val="FF204A"/>
    <a:srgbClr val="17FFEA"/>
    <a:srgbClr val="FF4342"/>
    <a:srgbClr val="030303"/>
    <a:srgbClr val="979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14"/>
    <p:restoredTop sz="94555"/>
  </p:normalViewPr>
  <p:slideViewPr>
    <p:cSldViewPr>
      <p:cViewPr varScale="1">
        <p:scale>
          <a:sx n="88" d="100"/>
          <a:sy n="88" d="100"/>
        </p:scale>
        <p:origin x="1544" y="184"/>
      </p:cViewPr>
      <p:guideLst>
        <p:guide orient="horz" pos="912"/>
        <p:guide orient="horz" pos="2880"/>
        <p:guide orient="horz" pos="2256"/>
        <p:guide pos="1920"/>
        <p:guide pos="144"/>
        <p:guide pos="55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00" d="100"/>
          <a:sy n="100" d="100"/>
        </p:scale>
        <p:origin x="1752" y="-728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 b="1"/>
            </a:lvl1pPr>
          </a:lstStyle>
          <a:p>
            <a:fld id="{91518750-F457-B341-9F07-6B957F51EBDC}" type="slidenum">
              <a:rPr lang="en-US" altLang="tr-TR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5463261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48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648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16425"/>
            <a:ext cx="5032375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48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48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 b="1"/>
            </a:lvl1pPr>
          </a:lstStyle>
          <a:p>
            <a:fld id="{5AD73B75-5514-634D-93C0-7FBBD93E1B6E}" type="slidenum">
              <a:rPr lang="en-US" altLang="tr-TR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0014714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fld id="{16030AE9-2274-E442-908D-5F5AD7F6653C}" type="slidenum">
              <a:rPr lang="en-US" altLang="tr-TR" sz="1200"/>
              <a:pPr/>
              <a:t>1</a:t>
            </a:fld>
            <a:endParaRPr lang="en-US" altLang="tr-TR" sz="1200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9025" y="682625"/>
            <a:ext cx="4667250" cy="3500438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763" y="4413250"/>
            <a:ext cx="5059362" cy="41878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tr-TR" altLang="tr-TR">
              <a:latin typeface="Times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1610827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93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D73B75-5514-634D-93C0-7FBBD93E1B6E}" type="slidenum">
              <a:rPr lang="en-US" altLang="tr-TR" smtClean="0"/>
              <a:pPr/>
              <a:t>20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07939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46452"/>
            <a:ext cx="7772400" cy="553998"/>
          </a:xfrm>
        </p:spPr>
        <p:txBody>
          <a:bodyPr/>
          <a:lstStyle>
            <a:lvl1pPr>
              <a:defRPr>
                <a:solidFill>
                  <a:srgbClr val="FF434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94703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031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38900" y="685800"/>
            <a:ext cx="20193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685800"/>
            <a:ext cx="5905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122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00" b="19391"/>
          <a:stretch/>
        </p:blipFill>
        <p:spPr>
          <a:xfrm>
            <a:off x="8048512" y="5774480"/>
            <a:ext cx="1095488" cy="10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57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204A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tr-TR" dirty="0" err="1"/>
              <a:t>Click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edit</a:t>
            </a:r>
            <a:r>
              <a:rPr lang="tr-TR" dirty="0"/>
              <a:t> Master </a:t>
            </a:r>
            <a:r>
              <a:rPr lang="tr-TR" dirty="0" err="1"/>
              <a:t>title</a:t>
            </a:r>
            <a:r>
              <a:rPr lang="tr-TR" dirty="0"/>
              <a:t> </a:t>
            </a:r>
            <a:r>
              <a:rPr lang="tr-TR" dirty="0" err="1"/>
              <a:t>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8839200" cy="5181600"/>
          </a:xfrm>
        </p:spPr>
        <p:txBody>
          <a:bodyPr/>
          <a:lstStyle>
            <a:lvl1pPr>
              <a:defRPr sz="24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1pPr>
            <a:lvl2pPr>
              <a:defRPr sz="20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2pPr>
            <a:lvl3pPr>
              <a:defRPr sz="18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3pPr>
            <a:lvl4pPr>
              <a:defRPr sz="16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4pPr>
            <a:lvl5pPr>
              <a:defRPr sz="1400" baseline="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5pPr>
          </a:lstStyle>
          <a:p>
            <a:pPr lvl="0"/>
            <a:r>
              <a:rPr lang="tr-TR" dirty="0"/>
              <a:t>Click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edit</a:t>
            </a:r>
            <a:r>
              <a:rPr lang="tr-TR" dirty="0"/>
              <a:t> Master </a:t>
            </a:r>
            <a:r>
              <a:rPr lang="tr-TR" dirty="0" err="1"/>
              <a:t>text</a:t>
            </a:r>
            <a:r>
              <a:rPr lang="tr-TR" dirty="0"/>
              <a:t> </a:t>
            </a:r>
            <a:r>
              <a:rPr lang="tr-TR" dirty="0" err="1"/>
              <a:t>styles</a:t>
            </a:r>
            <a:endParaRPr lang="tr-TR" dirty="0"/>
          </a:p>
          <a:p>
            <a:pPr lvl="1"/>
            <a:r>
              <a:rPr lang="tr-TR" dirty="0"/>
              <a:t>Second </a:t>
            </a:r>
            <a:r>
              <a:rPr lang="tr-TR" dirty="0" err="1"/>
              <a:t>level</a:t>
            </a:r>
            <a:endParaRPr lang="tr-TR" dirty="0"/>
          </a:p>
          <a:p>
            <a:pPr lvl="2"/>
            <a:r>
              <a:rPr lang="tr-TR" dirty="0"/>
              <a:t>Third </a:t>
            </a:r>
            <a:r>
              <a:rPr lang="tr-TR" dirty="0" err="1"/>
              <a:t>level</a:t>
            </a:r>
            <a:endParaRPr lang="tr-TR" dirty="0"/>
          </a:p>
          <a:p>
            <a:pPr lvl="3"/>
            <a:r>
              <a:rPr lang="tr-TR" dirty="0" err="1"/>
              <a:t>Fourth</a:t>
            </a:r>
            <a:r>
              <a:rPr lang="tr-TR" dirty="0"/>
              <a:t> </a:t>
            </a:r>
            <a:r>
              <a:rPr lang="tr-TR" dirty="0" err="1"/>
              <a:t>level</a:t>
            </a:r>
            <a:endParaRPr lang="tr-TR" dirty="0"/>
          </a:p>
          <a:p>
            <a:pPr lvl="4"/>
            <a:r>
              <a:rPr lang="tr-TR" dirty="0" err="1"/>
              <a:t>Fifth</a:t>
            </a:r>
            <a:r>
              <a:rPr lang="tr-TR" dirty="0"/>
              <a:t> </a:t>
            </a:r>
            <a:r>
              <a:rPr lang="tr-TR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015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8168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0320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8018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3621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8807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8577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618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0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685800"/>
            <a:ext cx="609600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tr-TR"/>
              <a:t>Click to edit Master title style</a:t>
            </a:r>
          </a:p>
        </p:txBody>
      </p:sp>
      <p:sp>
        <p:nvSpPr>
          <p:cNvPr id="1027" name="Rectangle 3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tr-TR"/>
              <a:t>Click to edit Master text styles</a:t>
            </a:r>
          </a:p>
          <a:p>
            <a:pPr lvl="1"/>
            <a:r>
              <a:rPr lang="en-US" altLang="tr-TR"/>
              <a:t>Second level</a:t>
            </a:r>
          </a:p>
          <a:p>
            <a:pPr lvl="2"/>
            <a:r>
              <a:rPr lang="en-US" altLang="tr-TR"/>
              <a:t>Third level</a:t>
            </a:r>
          </a:p>
          <a:p>
            <a:pPr lvl="3"/>
            <a:r>
              <a:rPr lang="en-US" altLang="tr-TR"/>
              <a:t>Fourth level</a:t>
            </a:r>
          </a:p>
          <a:p>
            <a:pPr lvl="4"/>
            <a:r>
              <a:rPr lang="en-US" altLang="tr-TR"/>
              <a:t>Fifth level</a:t>
            </a:r>
          </a:p>
        </p:txBody>
      </p:sp>
      <p:pic>
        <p:nvPicPr>
          <p:cNvPr id="1028" name="Picture 5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0"/>
            <a:ext cx="9137650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9" name="TextBox 4"/>
          <p:cNvSpPr txBox="1">
            <a:spLocks noChangeArrowheads="1"/>
          </p:cNvSpPr>
          <p:nvPr userDrawn="1"/>
        </p:nvSpPr>
        <p:spPr bwMode="auto">
          <a:xfrm>
            <a:off x="6451442" y="6611938"/>
            <a:ext cx="249138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r>
              <a:rPr lang="en-US" altLang="tr-TR" sz="1000" i="1" dirty="0">
                <a:solidFill>
                  <a:srgbClr val="590000"/>
                </a:solidFill>
              </a:rPr>
              <a:t>Web</a:t>
            </a:r>
            <a:r>
              <a:rPr lang="en-US" altLang="tr-TR" sz="1000" i="1" baseline="0" dirty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>
                <a:solidFill>
                  <a:srgbClr val="590000"/>
                </a:solidFill>
              </a:rPr>
              <a:t>Teknolojileri</a:t>
            </a:r>
            <a:r>
              <a:rPr lang="en-US" altLang="tr-TR" sz="1000" i="1" baseline="0" dirty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>
                <a:solidFill>
                  <a:srgbClr val="590000"/>
                </a:solidFill>
              </a:rPr>
              <a:t>ve</a:t>
            </a:r>
            <a:r>
              <a:rPr lang="en-US" altLang="tr-TR" sz="1000" i="1" baseline="0" dirty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>
                <a:solidFill>
                  <a:srgbClr val="590000"/>
                </a:solidFill>
              </a:rPr>
              <a:t>Programlama</a:t>
            </a:r>
            <a:r>
              <a:rPr lang="en-US" altLang="tr-TR" sz="1000" i="1" dirty="0">
                <a:solidFill>
                  <a:srgbClr val="590000"/>
                </a:solidFill>
              </a:rPr>
              <a:t>, 2016</a:t>
            </a:r>
          </a:p>
        </p:txBody>
      </p:sp>
      <p:sp>
        <p:nvSpPr>
          <p:cNvPr id="1030" name="TextBox 5"/>
          <p:cNvSpPr txBox="1">
            <a:spLocks noChangeArrowheads="1"/>
          </p:cNvSpPr>
          <p:nvPr userDrawn="1"/>
        </p:nvSpPr>
        <p:spPr bwMode="auto">
          <a:xfrm>
            <a:off x="0" y="6611938"/>
            <a:ext cx="314701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r>
              <a:rPr lang="en-US" altLang="tr-TR" sz="1000" b="1" i="1" dirty="0" err="1">
                <a:solidFill>
                  <a:srgbClr val="590000"/>
                </a:solidFill>
              </a:rPr>
              <a:t>Ders</a:t>
            </a:r>
            <a:r>
              <a:rPr lang="en-US" altLang="tr-TR" sz="1000" b="1" i="1" dirty="0">
                <a:solidFill>
                  <a:srgbClr val="590000"/>
                </a:solidFill>
              </a:rPr>
              <a:t> </a:t>
            </a:r>
            <a:r>
              <a:rPr lang="en-US" altLang="tr-TR" sz="1000" b="1" i="1" dirty="0" err="1">
                <a:solidFill>
                  <a:srgbClr val="590000"/>
                </a:solidFill>
              </a:rPr>
              <a:t>Sunumu</a:t>
            </a:r>
            <a:r>
              <a:rPr lang="en-US" altLang="tr-TR" sz="1000" b="1" i="1" dirty="0">
                <a:solidFill>
                  <a:srgbClr val="590000"/>
                </a:solidFill>
              </a:rPr>
              <a:t>, </a:t>
            </a:r>
            <a:r>
              <a:rPr lang="en-US" altLang="tr-TR" sz="1000" b="1" i="1" dirty="0" err="1">
                <a:solidFill>
                  <a:srgbClr val="590000"/>
                </a:solidFill>
              </a:rPr>
              <a:t>Yrd</a:t>
            </a:r>
            <a:r>
              <a:rPr lang="en-US" altLang="tr-TR" sz="1000" b="1" i="1" dirty="0">
                <a:solidFill>
                  <a:srgbClr val="590000"/>
                </a:solidFill>
              </a:rPr>
              <a:t>. </a:t>
            </a:r>
            <a:r>
              <a:rPr lang="en-US" altLang="tr-TR" sz="1000" b="1" i="1" dirty="0" err="1">
                <a:solidFill>
                  <a:srgbClr val="590000"/>
                </a:solidFill>
              </a:rPr>
              <a:t>Doç</a:t>
            </a:r>
            <a:r>
              <a:rPr lang="en-US" altLang="tr-TR" sz="1000" b="1" i="1" dirty="0">
                <a:solidFill>
                  <a:srgbClr val="590000"/>
                </a:solidFill>
              </a:rPr>
              <a:t>.</a:t>
            </a:r>
            <a:r>
              <a:rPr lang="en-US" altLang="tr-TR" sz="1000" b="1" i="1" baseline="0" dirty="0">
                <a:solidFill>
                  <a:srgbClr val="590000"/>
                </a:solidFill>
              </a:rPr>
              <a:t> Dr. </a:t>
            </a:r>
            <a:r>
              <a:rPr lang="en-US" altLang="tr-TR" sz="1000" b="1" i="1" dirty="0" err="1">
                <a:solidFill>
                  <a:srgbClr val="590000"/>
                </a:solidFill>
              </a:rPr>
              <a:t>Asım</a:t>
            </a:r>
            <a:r>
              <a:rPr lang="en-US" altLang="tr-TR" sz="1000" b="1" i="1" dirty="0">
                <a:solidFill>
                  <a:srgbClr val="590000"/>
                </a:solidFill>
              </a:rPr>
              <a:t> Sinan YÜKSEL</a:t>
            </a:r>
          </a:p>
        </p:txBody>
      </p:sp>
      <p:pic>
        <p:nvPicPr>
          <p:cNvPr id="1031" name="Picture 2" descr="S__leyman_Demirel___niversitesi-logo-034BCFD506-seeklogo.com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28575"/>
            <a:ext cx="12192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hlink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hlink"/>
          </a:solidFill>
          <a:latin typeface="+mn-lt"/>
          <a:ea typeface="ＭＳ Ｐゴシック" pitchFamily="-110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hlink"/>
          </a:solidFill>
          <a:latin typeface="+mn-lt"/>
          <a:ea typeface="ＭＳ Ｐゴシック" pitchFamily="-110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hlink"/>
          </a:solidFill>
          <a:latin typeface="+mn-lt"/>
          <a:ea typeface="ＭＳ Ｐゴシック" pitchFamily="-110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2"/>
          <p:cNvSpPr txBox="1">
            <a:spLocks noChangeArrowheads="1"/>
          </p:cNvSpPr>
          <p:nvPr/>
        </p:nvSpPr>
        <p:spPr bwMode="auto">
          <a:xfrm>
            <a:off x="396875" y="6683375"/>
            <a:ext cx="1841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endParaRPr lang="tr-TR" altLang="tr-TR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9941" y="-89940"/>
            <a:ext cx="9263921" cy="695543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010400" y="6467931"/>
            <a:ext cx="20299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err="1">
                <a:latin typeface="Brush Script MT" charset="0"/>
                <a:ea typeface="Brush Script MT" charset="0"/>
                <a:cs typeface="Brush Script MT" charset="0"/>
              </a:rPr>
              <a:t>Tasarım</a:t>
            </a:r>
            <a:r>
              <a:rPr lang="en-US" sz="2200" i="1" dirty="0">
                <a:latin typeface="Brush Script MT" charset="0"/>
                <a:ea typeface="Brush Script MT" charset="0"/>
                <a:cs typeface="Brush Script MT" charset="0"/>
              </a:rPr>
              <a:t>: Ali </a:t>
            </a:r>
            <a:r>
              <a:rPr lang="en-US" sz="2200" i="1" dirty="0" err="1">
                <a:latin typeface="Brush Script MT" charset="0"/>
                <a:ea typeface="Brush Script MT" charset="0"/>
                <a:cs typeface="Brush Script MT" charset="0"/>
              </a:rPr>
              <a:t>Topal</a:t>
            </a:r>
            <a:endParaRPr lang="en-US" sz="2200" i="1" dirty="0">
              <a:latin typeface="Brush Script MT" charset="0"/>
              <a:ea typeface="Brush Script MT" charset="0"/>
              <a:cs typeface="Brush Script MT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692529"/>
            <a:ext cx="7003703" cy="553998"/>
          </a:xfrm>
        </p:spPr>
        <p:txBody>
          <a:bodyPr/>
          <a:lstStyle/>
          <a:p>
            <a:r>
              <a:rPr lang="tr-TR" dirty="0"/>
              <a:t>Esnek Bir MEAN Mimarisi Tasarımı</a:t>
            </a:r>
          </a:p>
        </p:txBody>
      </p:sp>
      <p:sp>
        <p:nvSpPr>
          <p:cNvPr id="6" name="Shape 273"/>
          <p:cNvSpPr/>
          <p:nvPr/>
        </p:nvSpPr>
        <p:spPr>
          <a:xfrm>
            <a:off x="154674" y="682546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7FC40B-503D-5049-BF01-DB8B1DE44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936" y="2362200"/>
            <a:ext cx="3054663" cy="15273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FF44292-4F0C-5C4C-BF90-7075F8F29DA0}"/>
              </a:ext>
            </a:extLst>
          </p:cNvPr>
          <p:cNvSpPr txBox="1"/>
          <p:nvPr/>
        </p:nvSpPr>
        <p:spPr>
          <a:xfrm>
            <a:off x="4996711" y="4114800"/>
            <a:ext cx="414728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MEAN’deki</a:t>
            </a:r>
            <a:r>
              <a:rPr lang="tr-TR" dirty="0"/>
              <a:t> diğer </a:t>
            </a:r>
          </a:p>
          <a:p>
            <a:r>
              <a:rPr lang="tr-TR" dirty="0"/>
              <a:t>teknolojiler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5218BAE-C978-244C-A149-7F4E7AB7B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747" y="2209800"/>
            <a:ext cx="3657600" cy="2057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8D53089-684E-074C-975C-C7D2EEF406B2}"/>
              </a:ext>
            </a:extLst>
          </p:cNvPr>
          <p:cNvSpPr txBox="1"/>
          <p:nvPr/>
        </p:nvSpPr>
        <p:spPr>
          <a:xfrm>
            <a:off x="1090198" y="4114800"/>
            <a:ext cx="255069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err="1"/>
              <a:t>AngularJS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207252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692529"/>
            <a:ext cx="7003703" cy="553998"/>
          </a:xfrm>
        </p:spPr>
        <p:txBody>
          <a:bodyPr/>
          <a:lstStyle/>
          <a:p>
            <a:r>
              <a:rPr lang="tr-TR" dirty="0"/>
              <a:t>Esnek Bir MEAN Mimarisi Tasarımı</a:t>
            </a:r>
          </a:p>
        </p:txBody>
      </p:sp>
      <p:sp>
        <p:nvSpPr>
          <p:cNvPr id="5" name="Shape 273"/>
          <p:cNvSpPr/>
          <p:nvPr/>
        </p:nvSpPr>
        <p:spPr>
          <a:xfrm>
            <a:off x="154674" y="682546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8" name="İçerik Yer Tutucusu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676400"/>
            <a:ext cx="3086100" cy="2641600"/>
          </a:xfrm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679812"/>
            <a:ext cx="3111500" cy="2692400"/>
          </a:xfrm>
          <a:prstGeom prst="rect">
            <a:avLst/>
          </a:prstGeom>
        </p:spPr>
      </p:pic>
      <p:sp>
        <p:nvSpPr>
          <p:cNvPr id="10" name="Metin kutusu 9"/>
          <p:cNvSpPr txBox="1"/>
          <p:nvPr/>
        </p:nvSpPr>
        <p:spPr>
          <a:xfrm>
            <a:off x="1376295" y="1276290"/>
            <a:ext cx="2066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000" dirty="0" err="1"/>
              <a:t>Blogtaki</a:t>
            </a:r>
            <a:r>
              <a:rPr lang="tr-TR" sz="2000" dirty="0"/>
              <a:t> İçerikler</a:t>
            </a:r>
          </a:p>
        </p:txBody>
      </p:sp>
      <p:sp>
        <p:nvSpPr>
          <p:cNvPr id="11" name="Metin kutusu 10"/>
          <p:cNvSpPr txBox="1"/>
          <p:nvPr/>
        </p:nvSpPr>
        <p:spPr>
          <a:xfrm>
            <a:off x="5634206" y="1276290"/>
            <a:ext cx="1618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000" dirty="0" err="1"/>
              <a:t>Admin</a:t>
            </a:r>
            <a:r>
              <a:rPr lang="tr-TR" sz="2000" dirty="0"/>
              <a:t> Tarafı</a:t>
            </a:r>
          </a:p>
        </p:txBody>
      </p:sp>
      <p:sp>
        <p:nvSpPr>
          <p:cNvPr id="12" name="Metin kutusu 11"/>
          <p:cNvSpPr txBox="1"/>
          <p:nvPr/>
        </p:nvSpPr>
        <p:spPr>
          <a:xfrm>
            <a:off x="838200" y="4572000"/>
            <a:ext cx="3505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lang="tr-TR" sz="1600" dirty="0"/>
              <a:t>Zengin içerik</a:t>
            </a:r>
          </a:p>
          <a:p>
            <a:pPr marL="342900" indent="-342900" algn="l">
              <a:buFont typeface="Arial" charset="0"/>
              <a:buChar char="•"/>
            </a:pPr>
            <a:r>
              <a:rPr lang="tr-TR" sz="1600" dirty="0"/>
              <a:t>Düşük etkileşim</a:t>
            </a:r>
          </a:p>
          <a:p>
            <a:pPr marL="342900" indent="-342900" algn="l">
              <a:buFont typeface="Arial" charset="0"/>
              <a:buChar char="•"/>
            </a:pPr>
            <a:r>
              <a:rPr lang="tr-TR" sz="1600" dirty="0"/>
              <a:t>Hızlı ilk yükleme</a:t>
            </a:r>
          </a:p>
          <a:p>
            <a:pPr marL="342900" indent="-342900" algn="l">
              <a:buFont typeface="Arial" charset="0"/>
              <a:buChar char="•"/>
            </a:pPr>
            <a:r>
              <a:rPr lang="tr-TR" sz="1600" dirty="0"/>
              <a:t>Herkese açık ve paylaşılabilir</a:t>
            </a:r>
          </a:p>
          <a:p>
            <a:pPr marL="342900" indent="-342900" algn="l">
              <a:buFont typeface="Arial" charset="0"/>
              <a:buChar char="•"/>
            </a:pPr>
            <a:r>
              <a:rPr lang="tr-TR" sz="1600" dirty="0"/>
              <a:t>Kısa süreli gezinti</a:t>
            </a:r>
          </a:p>
        </p:txBody>
      </p:sp>
      <p:sp>
        <p:nvSpPr>
          <p:cNvPr id="13" name="Metin kutusu 12"/>
          <p:cNvSpPr txBox="1"/>
          <p:nvPr/>
        </p:nvSpPr>
        <p:spPr>
          <a:xfrm>
            <a:off x="4800600" y="4572000"/>
            <a:ext cx="3505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buFont typeface="Arial" charset="0"/>
              <a:buChar char="•"/>
            </a:pPr>
            <a:r>
              <a:rPr lang="tr-TR" sz="1600" dirty="0"/>
              <a:t>Zengin özellikli</a:t>
            </a:r>
          </a:p>
          <a:p>
            <a:pPr marL="342900" indent="-342900" algn="l">
              <a:buFont typeface="Arial" charset="0"/>
              <a:buChar char="•"/>
            </a:pPr>
            <a:r>
              <a:rPr lang="tr-TR" sz="1600" dirty="0"/>
              <a:t>Yüksek etkileşim</a:t>
            </a:r>
          </a:p>
          <a:p>
            <a:pPr marL="342900" indent="-342900" algn="l">
              <a:buFont typeface="Arial" charset="0"/>
              <a:buChar char="•"/>
            </a:pPr>
            <a:r>
              <a:rPr lang="tr-TR" sz="1600" dirty="0"/>
              <a:t>Olaylara hızlı cevap verme</a:t>
            </a:r>
          </a:p>
          <a:p>
            <a:pPr marL="342900" indent="-342900" algn="l">
              <a:buFont typeface="Arial" charset="0"/>
              <a:buChar char="•"/>
            </a:pPr>
            <a:r>
              <a:rPr lang="tr-TR" sz="1600" dirty="0"/>
              <a:t>Özel</a:t>
            </a:r>
          </a:p>
          <a:p>
            <a:pPr marL="342900" indent="-342900" algn="l">
              <a:buFont typeface="Arial" charset="0"/>
              <a:buChar char="•"/>
            </a:pPr>
            <a:r>
              <a:rPr lang="tr-TR" sz="1600" dirty="0"/>
              <a:t>Uzun süreli kullanım</a:t>
            </a:r>
          </a:p>
        </p:txBody>
      </p:sp>
    </p:spTree>
    <p:extLst>
      <p:ext uri="{BB962C8B-B14F-4D97-AF65-F5344CB8AC3E}">
        <p14:creationId xmlns:p14="http://schemas.microsoft.com/office/powerpoint/2010/main" val="150253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257800"/>
          </a:xfrm>
        </p:spPr>
        <p:txBody>
          <a:bodyPr/>
          <a:lstStyle/>
          <a:p>
            <a:r>
              <a:rPr lang="tr-TR" sz="2200" dirty="0"/>
              <a:t>Bu tarz bir uygulama geliştirirken ne yapmalıyım?</a:t>
            </a:r>
          </a:p>
          <a:p>
            <a:r>
              <a:rPr lang="tr-TR" sz="2200" dirty="0"/>
              <a:t>Cevap bir tane seç hepsine uygula değil.</a:t>
            </a:r>
          </a:p>
          <a:p>
            <a:r>
              <a:rPr lang="tr-TR" sz="2200" dirty="0"/>
              <a:t>Bakıldığında 2 uygulamanız var. Sunucudan bilgilerin alınıp ekranda gösterildiği bir uygulama ve SPA ile geliştirmek isteyeceğiniz interaktif bir </a:t>
            </a:r>
            <a:r>
              <a:rPr lang="tr-TR" sz="2200" dirty="0" err="1"/>
              <a:t>admin</a:t>
            </a:r>
            <a:r>
              <a:rPr lang="tr-TR" sz="2200" dirty="0"/>
              <a:t> uygulaması.</a:t>
            </a:r>
          </a:p>
          <a:p>
            <a:r>
              <a:rPr lang="tr-TR" sz="2200" dirty="0" err="1"/>
              <a:t>Admin</a:t>
            </a:r>
            <a:r>
              <a:rPr lang="tr-TR" sz="2200" dirty="0"/>
              <a:t> Uygulaması:</a:t>
            </a:r>
          </a:p>
          <a:p>
            <a:pPr lvl="1"/>
            <a:r>
              <a:rPr lang="tr-TR" sz="1800" dirty="0" err="1"/>
              <a:t>MongoDB</a:t>
            </a:r>
            <a:r>
              <a:rPr lang="tr-TR" sz="1800" dirty="0"/>
              <a:t>, Express ve </a:t>
            </a:r>
            <a:r>
              <a:rPr lang="tr-TR" sz="1800" dirty="0" err="1"/>
              <a:t>NodeJS</a:t>
            </a:r>
            <a:r>
              <a:rPr lang="tr-TR" sz="1800" dirty="0"/>
              <a:t> kullanılarak REST API oluşturulacak.</a:t>
            </a:r>
          </a:p>
          <a:p>
            <a:pPr lvl="1"/>
            <a:r>
              <a:rPr lang="tr-TR" sz="1800" dirty="0" err="1"/>
              <a:t>Arayüz</a:t>
            </a:r>
            <a:r>
              <a:rPr lang="tr-TR" sz="1800" dirty="0"/>
              <a:t> </a:t>
            </a:r>
            <a:r>
              <a:rPr lang="tr-TR" sz="1800" dirty="0" err="1"/>
              <a:t>AngularJS</a:t>
            </a:r>
            <a:r>
              <a:rPr lang="tr-TR" sz="1800" dirty="0"/>
              <a:t> ile yapılacak.</a:t>
            </a:r>
          </a:p>
          <a:p>
            <a:pPr lvl="1"/>
            <a:r>
              <a:rPr lang="tr-TR" sz="1800" dirty="0"/>
              <a:t>JSON ile veri alış verişi sağlanacak.</a:t>
            </a:r>
          </a:p>
          <a:p>
            <a:r>
              <a:rPr lang="tr-TR" sz="2200" dirty="0" err="1"/>
              <a:t>Blog</a:t>
            </a:r>
            <a:r>
              <a:rPr lang="tr-TR" sz="2200" dirty="0"/>
              <a:t> Girişleri:</a:t>
            </a:r>
          </a:p>
          <a:p>
            <a:pPr lvl="1"/>
            <a:r>
              <a:rPr lang="tr-TR" sz="1800" dirty="0"/>
              <a:t>HTML ve içerik doğrudan sunucudan gelmeli. Bunu Express ile yapabilirsiniz.</a:t>
            </a:r>
          </a:p>
          <a:p>
            <a:pPr lvl="1"/>
            <a:r>
              <a:rPr lang="tr-TR" sz="1800" dirty="0"/>
              <a:t>HTML için </a:t>
            </a:r>
            <a:r>
              <a:rPr lang="tr-TR" sz="1800" dirty="0" err="1"/>
              <a:t>veritabanından</a:t>
            </a:r>
            <a:r>
              <a:rPr lang="tr-TR" sz="1800" dirty="0"/>
              <a:t> gelecek veri de REST API ile</a:t>
            </a:r>
          </a:p>
          <a:p>
            <a:pPr lvl="1"/>
            <a:r>
              <a:rPr lang="tr-TR" sz="1800" dirty="0"/>
              <a:t>Ek Özellikler: </a:t>
            </a:r>
          </a:p>
          <a:p>
            <a:pPr lvl="2"/>
            <a:r>
              <a:rPr lang="tr-TR" sz="1600" dirty="0"/>
              <a:t>Makaleye yorum yapma, </a:t>
            </a:r>
            <a:r>
              <a:rPr lang="tr-TR" sz="1600" dirty="0" err="1"/>
              <a:t>session</a:t>
            </a:r>
            <a:r>
              <a:rPr lang="tr-TR" sz="1600" dirty="0"/>
              <a:t> kullanma: </a:t>
            </a:r>
            <a:r>
              <a:rPr lang="tr-TR" sz="1600" dirty="0" err="1"/>
              <a:t>MongoDB</a:t>
            </a:r>
            <a:r>
              <a:rPr lang="tr-TR" sz="1600" dirty="0"/>
              <a:t> kullan.</a:t>
            </a:r>
          </a:p>
          <a:p>
            <a:pPr lvl="2"/>
            <a:r>
              <a:rPr lang="tr-TR" sz="1600" dirty="0"/>
              <a:t>Yan menüde arama kutusu, ilgili içerikler: </a:t>
            </a:r>
            <a:r>
              <a:rPr lang="tr-TR" sz="1600" dirty="0" err="1"/>
              <a:t>AngularJS</a:t>
            </a:r>
            <a:r>
              <a:rPr lang="tr-TR" sz="1600" dirty="0"/>
              <a:t> kullan</a:t>
            </a:r>
          </a:p>
        </p:txBody>
      </p:sp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692529"/>
            <a:ext cx="7003703" cy="553998"/>
          </a:xfrm>
        </p:spPr>
        <p:txBody>
          <a:bodyPr/>
          <a:lstStyle/>
          <a:p>
            <a:r>
              <a:rPr lang="tr-TR" dirty="0"/>
              <a:t>Esnek Bir MEAN Mimarisi Tasarımı</a:t>
            </a:r>
          </a:p>
        </p:txBody>
      </p:sp>
      <p:sp>
        <p:nvSpPr>
          <p:cNvPr id="5" name="Shape 273"/>
          <p:cNvSpPr/>
          <p:nvPr/>
        </p:nvSpPr>
        <p:spPr>
          <a:xfrm>
            <a:off x="154674" y="682546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62414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692529"/>
            <a:ext cx="7003703" cy="553998"/>
          </a:xfrm>
        </p:spPr>
        <p:txBody>
          <a:bodyPr/>
          <a:lstStyle/>
          <a:p>
            <a:r>
              <a:rPr lang="tr-TR" dirty="0"/>
              <a:t>Esnek Bir MEAN Mimarisi Tasarımı</a:t>
            </a:r>
          </a:p>
        </p:txBody>
      </p:sp>
      <p:sp>
        <p:nvSpPr>
          <p:cNvPr id="5" name="Shape 273"/>
          <p:cNvSpPr/>
          <p:nvPr/>
        </p:nvSpPr>
        <p:spPr>
          <a:xfrm>
            <a:off x="154674" y="682546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9" name="Metin kutusu 8"/>
          <p:cNvSpPr txBox="1"/>
          <p:nvPr/>
        </p:nvSpPr>
        <p:spPr>
          <a:xfrm>
            <a:off x="1094694" y="3638490"/>
            <a:ext cx="213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dirty="0" err="1"/>
              <a:t>Admin</a:t>
            </a:r>
            <a:r>
              <a:rPr lang="tr-TR" sz="2000" dirty="0"/>
              <a:t> Tarafı</a:t>
            </a:r>
          </a:p>
        </p:txBody>
      </p:sp>
      <p:sp>
        <p:nvSpPr>
          <p:cNvPr id="10" name="Metin kutusu 9"/>
          <p:cNvSpPr txBox="1"/>
          <p:nvPr/>
        </p:nvSpPr>
        <p:spPr>
          <a:xfrm>
            <a:off x="5029199" y="3638490"/>
            <a:ext cx="339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dirty="0" err="1"/>
              <a:t>Blog</a:t>
            </a:r>
            <a:r>
              <a:rPr lang="tr-TR" sz="2000" dirty="0"/>
              <a:t> Tarafı( Ek Özelliksiz)</a:t>
            </a:r>
          </a:p>
        </p:txBody>
      </p:sp>
      <p:sp>
        <p:nvSpPr>
          <p:cNvPr id="11" name="Metin kutusu 10"/>
          <p:cNvSpPr txBox="1"/>
          <p:nvPr/>
        </p:nvSpPr>
        <p:spPr>
          <a:xfrm>
            <a:off x="2805946" y="6172200"/>
            <a:ext cx="33967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dirty="0" err="1"/>
              <a:t>Blog</a:t>
            </a:r>
            <a:r>
              <a:rPr lang="tr-TR" sz="2000" dirty="0"/>
              <a:t> Tarafı( Ek Özellikli)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C24054E-A381-2F4D-B893-07F48B2E4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142" y="1423509"/>
            <a:ext cx="3708400" cy="22098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5C252D-E99D-994F-8B9B-47EA38790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094" y="1504890"/>
            <a:ext cx="3683000" cy="22098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7883588-63BF-C840-8822-08E1898393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5756" y="4038600"/>
            <a:ext cx="33782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224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692529"/>
            <a:ext cx="7003703" cy="553998"/>
          </a:xfrm>
        </p:spPr>
        <p:txBody>
          <a:bodyPr/>
          <a:lstStyle/>
          <a:p>
            <a:r>
              <a:rPr lang="tr-TR" dirty="0"/>
              <a:t>Esnek Bir MEAN Mimarisi Tasarımı</a:t>
            </a:r>
          </a:p>
        </p:txBody>
      </p:sp>
      <p:sp>
        <p:nvSpPr>
          <p:cNvPr id="5" name="Shape 273"/>
          <p:cNvSpPr/>
          <p:nvPr/>
        </p:nvSpPr>
        <p:spPr>
          <a:xfrm>
            <a:off x="154674" y="682546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7" name="Metin kutusu 6"/>
          <p:cNvSpPr txBox="1"/>
          <p:nvPr/>
        </p:nvSpPr>
        <p:spPr>
          <a:xfrm>
            <a:off x="2484965" y="6172200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dirty="0"/>
              <a:t>Tüm Uygulama Son Hali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10D6EE-B9FE-E945-AFA9-51111E921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365" y="1398146"/>
            <a:ext cx="4144435" cy="4736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2510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000" dirty="0"/>
              <a:t>Örnekte de gördüğünüz gibi mimarinin her versiyonunda bir API kullandık.</a:t>
            </a:r>
          </a:p>
          <a:p>
            <a:r>
              <a:rPr lang="tr-TR" sz="2000" dirty="0"/>
              <a:t>Eğer </a:t>
            </a:r>
            <a:r>
              <a:rPr lang="tr-TR" sz="2000" dirty="0" err="1"/>
              <a:t>NodeJS</a:t>
            </a:r>
            <a:r>
              <a:rPr lang="tr-TR" sz="2000" dirty="0"/>
              <a:t> ve Express ile uygulamayı geliştirip </a:t>
            </a:r>
            <a:r>
              <a:rPr lang="tr-TR" sz="2000" dirty="0" err="1"/>
              <a:t>HTML’i</a:t>
            </a:r>
            <a:r>
              <a:rPr lang="tr-TR" sz="2000" dirty="0"/>
              <a:t> doğrudan sunucudan alsaydık </a:t>
            </a:r>
            <a:r>
              <a:rPr lang="tr-TR" sz="2000" dirty="0" err="1"/>
              <a:t>NodeJS</a:t>
            </a:r>
            <a:r>
              <a:rPr lang="tr-TR" sz="2000" dirty="0"/>
              <a:t> ile doğrudan </a:t>
            </a:r>
            <a:r>
              <a:rPr lang="tr-TR" sz="2000" dirty="0" err="1"/>
              <a:t>veritabanıyla</a:t>
            </a:r>
            <a:r>
              <a:rPr lang="tr-TR" sz="2000" dirty="0"/>
              <a:t> konuşmak daha kolay olacaktı.</a:t>
            </a:r>
          </a:p>
          <a:p>
            <a:r>
              <a:rPr lang="tr-TR" sz="2000" dirty="0"/>
              <a:t>Kısa vadede iyi bir çözüm olabilir. Ancak uzun vadede uygulama veriyle çok sıkı bağlı olduğu için başka hiçbir şey veriyi kullanamayacaktı.</a:t>
            </a:r>
          </a:p>
          <a:p>
            <a:r>
              <a:rPr lang="tr-TR" sz="2000" dirty="0"/>
              <a:t>Diğer bir çözüm kendi </a:t>
            </a:r>
            <a:r>
              <a:rPr lang="tr-TR" sz="2000" dirty="0" err="1"/>
              <a:t>API’nizi</a:t>
            </a:r>
            <a:r>
              <a:rPr lang="tr-TR" sz="2000" dirty="0"/>
              <a:t> oluşturup </a:t>
            </a:r>
            <a:r>
              <a:rPr lang="tr-TR" sz="2000" dirty="0" err="1"/>
              <a:t>veritabanıyla</a:t>
            </a:r>
            <a:r>
              <a:rPr lang="tr-TR" sz="2000" dirty="0"/>
              <a:t> doğrudan konuşmak ve ihtiyaç duyulan veriyi sunmak. </a:t>
            </a:r>
          </a:p>
          <a:p>
            <a:r>
              <a:rPr lang="tr-TR" sz="2000" dirty="0"/>
              <a:t>Dolayısıyla </a:t>
            </a:r>
            <a:r>
              <a:rPr lang="tr-TR" sz="2000" dirty="0" err="1"/>
              <a:t>NodeJS</a:t>
            </a:r>
            <a:r>
              <a:rPr lang="tr-TR" sz="2000" dirty="0"/>
              <a:t> doğrudan </a:t>
            </a:r>
            <a:r>
              <a:rPr lang="tr-TR" sz="2000" dirty="0" err="1"/>
              <a:t>veritabanıyla</a:t>
            </a:r>
            <a:r>
              <a:rPr lang="tr-TR" sz="2000" dirty="0"/>
              <a:t> konuşmak yerine API ile konuşmuş olur.</a:t>
            </a:r>
          </a:p>
          <a:p>
            <a:r>
              <a:rPr lang="tr-TR" sz="2000" dirty="0"/>
              <a:t>Neden bu kadar zahmete girip API oluşturuyoruz?</a:t>
            </a:r>
          </a:p>
          <a:p>
            <a:pPr lvl="1"/>
            <a:r>
              <a:rPr lang="tr-TR" sz="1800" dirty="0"/>
              <a:t>İleride </a:t>
            </a:r>
            <a:r>
              <a:rPr lang="tr-TR" sz="1800" dirty="0" err="1"/>
              <a:t>Android</a:t>
            </a:r>
            <a:r>
              <a:rPr lang="tr-TR" sz="1800" dirty="0"/>
              <a:t> ya da </a:t>
            </a:r>
            <a:r>
              <a:rPr lang="tr-TR" sz="1800" dirty="0" err="1"/>
              <a:t>iOS</a:t>
            </a:r>
            <a:r>
              <a:rPr lang="tr-TR" sz="1800" dirty="0"/>
              <a:t> tabanlı bir uygulama geliştirirseniz ve veri çekmek isterseniz ne olacak?</a:t>
            </a:r>
          </a:p>
          <a:p>
            <a:pPr lvl="1"/>
            <a:r>
              <a:rPr lang="tr-TR" sz="1800" dirty="0"/>
              <a:t>Ya da </a:t>
            </a:r>
            <a:r>
              <a:rPr lang="tr-TR" sz="1800" dirty="0" err="1"/>
              <a:t>AngularJS</a:t>
            </a:r>
            <a:r>
              <a:rPr lang="tr-TR" sz="1800" dirty="0"/>
              <a:t> tabanlı bir </a:t>
            </a:r>
            <a:r>
              <a:rPr lang="tr-TR" sz="1800" dirty="0" err="1"/>
              <a:t>arayüz</a:t>
            </a:r>
            <a:r>
              <a:rPr lang="tr-TR" sz="1800" dirty="0"/>
              <a:t> geliştirecekseniz?</a:t>
            </a:r>
          </a:p>
          <a:p>
            <a:endParaRPr lang="tr-TR" sz="2000" dirty="0"/>
          </a:p>
        </p:txBody>
      </p:sp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692529"/>
            <a:ext cx="7003703" cy="553998"/>
          </a:xfrm>
        </p:spPr>
        <p:txBody>
          <a:bodyPr/>
          <a:lstStyle/>
          <a:p>
            <a:r>
              <a:rPr lang="tr-TR" dirty="0"/>
              <a:t>Esnek Bir MEAN Mimarisi Tasarımı</a:t>
            </a:r>
          </a:p>
        </p:txBody>
      </p:sp>
      <p:sp>
        <p:nvSpPr>
          <p:cNvPr id="5" name="Shape 273"/>
          <p:cNvSpPr/>
          <p:nvPr/>
        </p:nvSpPr>
        <p:spPr>
          <a:xfrm>
            <a:off x="154674" y="682546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46616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aşlık 1"/>
          <p:cNvSpPr>
            <a:spLocks noGrp="1"/>
          </p:cNvSpPr>
          <p:nvPr>
            <p:ph type="title"/>
          </p:nvPr>
        </p:nvSpPr>
        <p:spPr>
          <a:xfrm>
            <a:off x="692496" y="692529"/>
            <a:ext cx="7003703" cy="553998"/>
          </a:xfrm>
        </p:spPr>
        <p:txBody>
          <a:bodyPr/>
          <a:lstStyle/>
          <a:p>
            <a:r>
              <a:rPr lang="tr-TR" dirty="0"/>
              <a:t>Esnek Bir MEAN Mimarisi Tasarımı</a:t>
            </a:r>
          </a:p>
        </p:txBody>
      </p:sp>
      <p:sp>
        <p:nvSpPr>
          <p:cNvPr id="6" name="Shape 273"/>
          <p:cNvSpPr/>
          <p:nvPr/>
        </p:nvSpPr>
        <p:spPr>
          <a:xfrm>
            <a:off x="154674" y="682546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9F03B8-6361-0E4B-818C-D3FE544BB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" y="1936750"/>
            <a:ext cx="89027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349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692529"/>
            <a:ext cx="7003703" cy="553998"/>
          </a:xfrm>
        </p:spPr>
        <p:txBody>
          <a:bodyPr/>
          <a:lstStyle/>
          <a:p>
            <a:r>
              <a:rPr lang="tr-TR" dirty="0"/>
              <a:t>Esnek Bir MEAN Mimarisi Tasarımı</a:t>
            </a:r>
          </a:p>
        </p:txBody>
      </p:sp>
      <p:sp>
        <p:nvSpPr>
          <p:cNvPr id="5" name="Shape 273"/>
          <p:cNvSpPr/>
          <p:nvPr/>
        </p:nvSpPr>
        <p:spPr>
          <a:xfrm>
            <a:off x="154674" y="682546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B96CD87-DEF8-EB4C-9865-9042B78DC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00200"/>
            <a:ext cx="69469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134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200" dirty="0"/>
              <a:t>İlk aşama uygulamada hangi ekranların olacağının belirlenmesi.</a:t>
            </a:r>
          </a:p>
          <a:p>
            <a:r>
              <a:rPr lang="tr-TR" sz="2200" dirty="0"/>
              <a:t>Bu işlem iş hayatında genelde beyaz tahtada karalama ile olur. </a:t>
            </a:r>
            <a:r>
              <a:rPr lang="tr-TR" sz="2200" dirty="0" err="1"/>
              <a:t>Storyboard</a:t>
            </a:r>
            <a:r>
              <a:rPr lang="tr-TR" sz="2200" dirty="0"/>
              <a:t> (Hikaye Panosu) dediğimiz işlem.</a:t>
            </a:r>
          </a:p>
          <a:p>
            <a:r>
              <a:rPr lang="tr-TR" sz="2200" dirty="0"/>
              <a:t>Ekranları bir akış içinde ifade etmemizi sağlar.</a:t>
            </a:r>
          </a:p>
          <a:p>
            <a:r>
              <a:rPr lang="tr-TR" sz="2200" b="1" dirty="0"/>
              <a:t>Mekan32: </a:t>
            </a:r>
            <a:r>
              <a:rPr lang="tr-TR" sz="2200" dirty="0"/>
              <a:t>Isparta civarındaki mekanları listeleyen, mekanlar hakkında bilgiler sunan, kullanıcıların mekanlara yorum yapabildiği, mekanları puanlayabildiği, mekanların haritada gösterilebildiği bir uygulama:</a:t>
            </a:r>
          </a:p>
          <a:p>
            <a:pPr lvl="1"/>
            <a:r>
              <a:rPr lang="tr-TR" dirty="0"/>
              <a:t>Yakındaki mekanları listeleyen sayfa.</a:t>
            </a:r>
          </a:p>
          <a:p>
            <a:pPr lvl="1"/>
            <a:r>
              <a:rPr lang="tr-TR" dirty="0"/>
              <a:t>Bir mekan hakkında detaylı bilgi gösteren sayfa.</a:t>
            </a:r>
          </a:p>
          <a:p>
            <a:pPr lvl="1"/>
            <a:r>
              <a:rPr lang="tr-TR" dirty="0"/>
              <a:t>Mekan ile ilgili yorum yapmayı sağlayan bir ekran.</a:t>
            </a:r>
          </a:p>
          <a:p>
            <a:pPr lvl="1"/>
            <a:r>
              <a:rPr lang="tr-TR" dirty="0"/>
              <a:t>Ek olarak Hakkında sayfası.</a:t>
            </a:r>
          </a:p>
          <a:p>
            <a:r>
              <a:rPr lang="tr-TR" sz="2200" dirty="0"/>
              <a:t>Bir sonraki adım karalama yaparak görselleştirmek.</a:t>
            </a:r>
          </a:p>
        </p:txBody>
      </p:sp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723308"/>
            <a:ext cx="7003704" cy="523220"/>
          </a:xfrm>
        </p:spPr>
        <p:txBody>
          <a:bodyPr/>
          <a:lstStyle/>
          <a:p>
            <a:r>
              <a:rPr lang="tr-TR" sz="2800" dirty="0"/>
              <a:t>Mekan32 Uygulamasının Planlanması</a:t>
            </a:r>
          </a:p>
        </p:txBody>
      </p:sp>
      <p:sp>
        <p:nvSpPr>
          <p:cNvPr id="6" name="Shape 279"/>
          <p:cNvSpPr/>
          <p:nvPr/>
        </p:nvSpPr>
        <p:spPr>
          <a:xfrm>
            <a:off x="154673" y="692529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00099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928189"/>
            <a:ext cx="6172200" cy="2298700"/>
          </a:xfrm>
        </p:spPr>
      </p:pic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723308"/>
            <a:ext cx="7003704" cy="523220"/>
          </a:xfrm>
        </p:spPr>
        <p:txBody>
          <a:bodyPr/>
          <a:lstStyle/>
          <a:p>
            <a:r>
              <a:rPr lang="tr-TR" sz="2800" dirty="0"/>
              <a:t>Mekan32 Uygulamasının Planlanması</a:t>
            </a:r>
          </a:p>
        </p:txBody>
      </p:sp>
      <p:sp>
        <p:nvSpPr>
          <p:cNvPr id="5" name="Shape 279"/>
          <p:cNvSpPr/>
          <p:nvPr/>
        </p:nvSpPr>
        <p:spPr>
          <a:xfrm>
            <a:off x="154673" y="692529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7" name="Metin kutusu 6"/>
          <p:cNvSpPr txBox="1"/>
          <p:nvPr/>
        </p:nvSpPr>
        <p:spPr>
          <a:xfrm>
            <a:off x="2365548" y="1463498"/>
            <a:ext cx="36576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200" dirty="0"/>
              <a:t>Mekanlar ile </a:t>
            </a:r>
            <a:r>
              <a:rPr lang="tr-TR" sz="2200"/>
              <a:t>İlgili Sayfalar</a:t>
            </a:r>
            <a:endParaRPr lang="tr-TR" sz="2200" dirty="0"/>
          </a:p>
        </p:txBody>
      </p:sp>
      <p:sp>
        <p:nvSpPr>
          <p:cNvPr id="8" name="Metin kutusu 7"/>
          <p:cNvSpPr txBox="1"/>
          <p:nvPr/>
        </p:nvSpPr>
        <p:spPr>
          <a:xfrm>
            <a:off x="1489248" y="1944365"/>
            <a:ext cx="1330152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tr-TR" sz="1800" dirty="0"/>
              <a:t>Listeleme</a:t>
            </a:r>
          </a:p>
        </p:txBody>
      </p:sp>
      <p:sp>
        <p:nvSpPr>
          <p:cNvPr id="9" name="Metin kutusu 8"/>
          <p:cNvSpPr txBox="1"/>
          <p:nvPr/>
        </p:nvSpPr>
        <p:spPr>
          <a:xfrm>
            <a:off x="3332076" y="1944365"/>
            <a:ext cx="1811424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tr-TR" sz="1800" dirty="0"/>
              <a:t>Detay Sayfası</a:t>
            </a:r>
          </a:p>
        </p:txBody>
      </p:sp>
      <p:sp>
        <p:nvSpPr>
          <p:cNvPr id="10" name="Metin kutusu 9"/>
          <p:cNvSpPr txBox="1"/>
          <p:nvPr/>
        </p:nvSpPr>
        <p:spPr>
          <a:xfrm>
            <a:off x="5247564" y="1944365"/>
            <a:ext cx="2209800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tr-TR" sz="1800" dirty="0"/>
              <a:t>Yorum Sayfası</a:t>
            </a:r>
          </a:p>
        </p:txBody>
      </p:sp>
      <p:pic>
        <p:nvPicPr>
          <p:cNvPr id="11" name="Resim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8605" y="4721093"/>
            <a:ext cx="1417661" cy="1746510"/>
          </a:xfrm>
          <a:prstGeom prst="rect">
            <a:avLst/>
          </a:prstGeom>
        </p:spPr>
      </p:pic>
      <p:sp>
        <p:nvSpPr>
          <p:cNvPr id="12" name="Metin kutusu 11"/>
          <p:cNvSpPr txBox="1"/>
          <p:nvPr/>
        </p:nvSpPr>
        <p:spPr>
          <a:xfrm>
            <a:off x="3061584" y="4256049"/>
            <a:ext cx="24317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200" dirty="0"/>
              <a:t>Diğer Sayfalar</a:t>
            </a:r>
          </a:p>
        </p:txBody>
      </p:sp>
      <p:sp>
        <p:nvSpPr>
          <p:cNvPr id="13" name="Metin kutusu 8"/>
          <p:cNvSpPr txBox="1"/>
          <p:nvPr/>
        </p:nvSpPr>
        <p:spPr>
          <a:xfrm>
            <a:off x="3061584" y="4686936"/>
            <a:ext cx="2348616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tr-TR" sz="1800"/>
              <a:t>Hakkında </a:t>
            </a:r>
            <a:r>
              <a:rPr lang="tr-TR" sz="1800" dirty="0"/>
              <a:t>Sayfası</a:t>
            </a:r>
          </a:p>
        </p:txBody>
      </p:sp>
    </p:spTree>
    <p:extLst>
      <p:ext uri="{BB962C8B-B14F-4D97-AF65-F5344CB8AC3E}">
        <p14:creationId xmlns:p14="http://schemas.microsoft.com/office/powerpoint/2010/main" val="1306570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67"/>
          <p:cNvSpPr/>
          <p:nvPr/>
        </p:nvSpPr>
        <p:spPr>
          <a:xfrm>
            <a:off x="2764631" y="2350531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  <p:sp>
        <p:nvSpPr>
          <p:cNvPr id="11" name="Shape 270"/>
          <p:cNvSpPr/>
          <p:nvPr/>
        </p:nvSpPr>
        <p:spPr>
          <a:xfrm>
            <a:off x="5865048" y="2350531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4" name="Shape 273"/>
          <p:cNvSpPr/>
          <p:nvPr/>
        </p:nvSpPr>
        <p:spPr>
          <a:xfrm>
            <a:off x="2764631" y="3282339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7" name="Shape 276"/>
          <p:cNvSpPr/>
          <p:nvPr/>
        </p:nvSpPr>
        <p:spPr>
          <a:xfrm>
            <a:off x="2764631" y="4190512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0" name="Shape 279"/>
          <p:cNvSpPr/>
          <p:nvPr/>
        </p:nvSpPr>
        <p:spPr>
          <a:xfrm>
            <a:off x="5865048" y="3282339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3911203" y="2118284"/>
            <a:ext cx="1879997" cy="3026569"/>
            <a:chOff x="2924175" y="1682750"/>
            <a:chExt cx="2506663" cy="4035425"/>
          </a:xfrm>
        </p:grpSpPr>
        <p:sp>
          <p:nvSpPr>
            <p:cNvPr id="26" name="Freeform 90"/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7" name="Freeform 91"/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8" name="Freeform 92"/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9" name="Freeform 93"/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0" name="Freeform 95"/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1" name="Freeform 96"/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2" name="Freeform 97"/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3" name="Freeform 98"/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4" name="Freeform 99"/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5" name="Freeform 100"/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6" name="Freeform 101"/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7" name="Freeform 102"/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8" name="Freeform 103"/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9" name="Freeform 104"/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0" name="Rectangle 105"/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1" name="Freeform 106"/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2" name="Freeform 107"/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3" name="Freeform 108"/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4" name="Freeform 109"/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5" name="Freeform 110"/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6" name="Freeform 111"/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7" name="Freeform 112"/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8" name="Freeform 113"/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9" name="Freeform 114"/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0" name="Freeform 115"/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1" name="Freeform 116"/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2" name="Freeform 117"/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3" name="Freeform 118"/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4" name="Freeform 306"/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5" name="Freeform 307"/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6" name="Freeform 313"/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7" name="Freeform 316"/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8" name="Freeform 317"/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9" name="Freeform 318"/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60" name="Freeform 319"/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61" name="Freeform 320"/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82329" y="2304896"/>
            <a:ext cx="2498255" cy="2809283"/>
            <a:chOff x="109772" y="2315535"/>
            <a:chExt cx="3331008" cy="3745707"/>
          </a:xfrm>
        </p:grpSpPr>
        <p:grpSp>
          <p:nvGrpSpPr>
            <p:cNvPr id="63" name="Group 62"/>
            <p:cNvGrpSpPr/>
            <p:nvPr/>
          </p:nvGrpSpPr>
          <p:grpSpPr>
            <a:xfrm>
              <a:off x="1022849" y="2315535"/>
              <a:ext cx="2372437" cy="615968"/>
              <a:chOff x="1066090" y="2295528"/>
              <a:chExt cx="2372437" cy="615968"/>
            </a:xfrm>
          </p:grpSpPr>
          <p:sp>
            <p:nvSpPr>
              <p:cNvPr id="70" name="Shape 208"/>
              <p:cNvSpPr/>
              <p:nvPr/>
            </p:nvSpPr>
            <p:spPr>
              <a:xfrm>
                <a:off x="1066090" y="2634500"/>
                <a:ext cx="2372437" cy="27699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4289" tIns="34289" rIns="34289" bIns="34289" numCol="1" anchor="t">
                <a:spAutoFit/>
              </a:bodyPr>
              <a:lstStyle/>
              <a:p>
                <a:pPr algn="r"/>
                <a:endParaRPr sz="900" dirty="0">
                  <a:solidFill>
                    <a:srgbClr val="808080"/>
                  </a:solidFill>
                  <a:latin typeface="+mj-lt"/>
                </a:endParaRP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1478164" y="2295528"/>
                <a:ext cx="1960363" cy="40010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34289" tIns="34289" rIns="34289" bIns="34289" numCol="1" anchor="b">
                <a:spAutoFit/>
              </a:bodyPr>
              <a:lstStyle>
                <a:defPPr>
                  <a:defRPr lang="fr-FR"/>
                </a:defPPr>
                <a:lvl1pPr algn="r">
                  <a:defRPr b="1">
                    <a:solidFill>
                      <a:srgbClr val="595959"/>
                    </a:solidFill>
                    <a:latin typeface="+mj-lt"/>
                  </a:defRPr>
                </a:lvl1pPr>
              </a:lstStyle>
              <a:p>
                <a:r>
                  <a:rPr lang="en-US" sz="1500" dirty="0"/>
                  <a:t>MEAN </a:t>
                </a:r>
                <a:r>
                  <a:rPr lang="en-US" sz="1500" dirty="0" err="1"/>
                  <a:t>Mimarisi</a:t>
                </a:r>
                <a:endParaRPr lang="en-US" sz="1500" dirty="0"/>
              </a:p>
            </p:txBody>
          </p:sp>
        </p:grpSp>
        <p:grpSp>
          <p:nvGrpSpPr>
            <p:cNvPr id="64" name="Group 63"/>
            <p:cNvGrpSpPr/>
            <p:nvPr/>
          </p:nvGrpSpPr>
          <p:grpSpPr>
            <a:xfrm>
              <a:off x="109772" y="3460569"/>
              <a:ext cx="3285514" cy="1268170"/>
              <a:chOff x="153013" y="2214029"/>
              <a:chExt cx="3285514" cy="1268170"/>
            </a:xfrm>
          </p:grpSpPr>
          <p:sp>
            <p:nvSpPr>
              <p:cNvPr id="68" name="Shape 208"/>
              <p:cNvSpPr/>
              <p:nvPr/>
            </p:nvSpPr>
            <p:spPr>
              <a:xfrm>
                <a:off x="1066091" y="3020535"/>
                <a:ext cx="2372436" cy="4616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4289" tIns="34289" rIns="34289" bIns="34289" numCol="1" anchor="t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rgbClr val="808080"/>
                    </a:solidFill>
                  </a:rPr>
                  <a:t>Blog </a:t>
                </a:r>
                <a:r>
                  <a:rPr lang="en-US" sz="900" dirty="0" err="1">
                    <a:solidFill>
                      <a:srgbClr val="808080"/>
                    </a:solidFill>
                  </a:rPr>
                  <a:t>gereksinimileri</a:t>
                </a:r>
                <a:r>
                  <a:rPr lang="en-US" sz="900" dirty="0">
                    <a:solidFill>
                      <a:srgbClr val="808080"/>
                    </a:solidFill>
                  </a:rPr>
                  <a:t>, </a:t>
                </a:r>
                <a:r>
                  <a:rPr lang="en-US" sz="900" dirty="0" err="1">
                    <a:solidFill>
                      <a:srgbClr val="808080"/>
                    </a:solidFill>
                  </a:rPr>
                  <a:t>veri</a:t>
                </a:r>
                <a:r>
                  <a:rPr lang="en-US" sz="900" dirty="0">
                    <a:solidFill>
                      <a:srgbClr val="808080"/>
                    </a:solidFill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</a:rPr>
                  <a:t>katmanı</a:t>
                </a:r>
                <a:r>
                  <a:rPr lang="en-US" sz="900" dirty="0">
                    <a:solidFill>
                      <a:srgbClr val="808080"/>
                    </a:solidFill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</a:rPr>
                  <a:t>için</a:t>
                </a:r>
                <a:r>
                  <a:rPr lang="en-US" sz="900" dirty="0">
                    <a:solidFill>
                      <a:srgbClr val="808080"/>
                    </a:solidFill>
                  </a:rPr>
                  <a:t> API </a:t>
                </a:r>
                <a:r>
                  <a:rPr lang="en-US" sz="900" dirty="0" err="1">
                    <a:solidFill>
                      <a:srgbClr val="808080"/>
                    </a:solidFill>
                  </a:rPr>
                  <a:t>oluşturma</a:t>
                </a:r>
                <a:endParaRPr lang="en-US" sz="900" dirty="0">
                  <a:solidFill>
                    <a:srgbClr val="808080"/>
                  </a:solidFill>
                </a:endParaRPr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153013" y="2214029"/>
                <a:ext cx="3285514" cy="86177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34289" tIns="34289" rIns="34289" bIns="34289" numCol="1" anchor="b">
                <a:spAutoFit/>
              </a:bodyPr>
              <a:lstStyle>
                <a:defPPr>
                  <a:defRPr lang="fr-FR"/>
                </a:defPPr>
                <a:lvl1pPr algn="r">
                  <a:defRPr b="1">
                    <a:solidFill>
                      <a:srgbClr val="595959"/>
                    </a:solidFill>
                    <a:latin typeface="+mj-lt"/>
                  </a:defRPr>
                </a:lvl1pPr>
              </a:lstStyle>
              <a:p>
                <a:r>
                  <a:rPr lang="en-US" sz="1500" dirty="0" err="1"/>
                  <a:t>Esnek</a:t>
                </a:r>
                <a:r>
                  <a:rPr lang="en-US" sz="1500" dirty="0"/>
                  <a:t> </a:t>
                </a:r>
                <a:r>
                  <a:rPr lang="en-US" sz="1500" dirty="0" err="1"/>
                  <a:t>Bir</a:t>
                </a:r>
                <a:r>
                  <a:rPr lang="en-US" sz="1500" dirty="0"/>
                  <a:t> MEAN </a:t>
                </a:r>
                <a:r>
                  <a:rPr lang="en-US" sz="1500" dirty="0" err="1"/>
                  <a:t>Mimarisi</a:t>
                </a:r>
                <a:endParaRPr lang="en-US" sz="1500" dirty="0"/>
              </a:p>
              <a:p>
                <a:r>
                  <a:rPr lang="en-US" sz="1500" dirty="0" err="1"/>
                  <a:t>Tasarımı</a:t>
                </a:r>
                <a:endParaRPr lang="en-US" sz="1500" dirty="0"/>
              </a:p>
            </p:txBody>
          </p:sp>
        </p:grpSp>
        <p:grpSp>
          <p:nvGrpSpPr>
            <p:cNvPr id="65" name="Group 64"/>
            <p:cNvGrpSpPr/>
            <p:nvPr/>
          </p:nvGrpSpPr>
          <p:grpSpPr>
            <a:xfrm>
              <a:off x="446885" y="4829687"/>
              <a:ext cx="2993895" cy="1231555"/>
              <a:chOff x="490126" y="2356615"/>
              <a:chExt cx="2993895" cy="1231555"/>
            </a:xfrm>
          </p:grpSpPr>
          <p:sp>
            <p:nvSpPr>
              <p:cNvPr id="66" name="Shape 208"/>
              <p:cNvSpPr/>
              <p:nvPr/>
            </p:nvSpPr>
            <p:spPr>
              <a:xfrm>
                <a:off x="1111582" y="3126508"/>
                <a:ext cx="2372439" cy="46166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4289" tIns="34289" rIns="34289" bIns="34289" numCol="1" anchor="t">
                <a:spAutoFit/>
              </a:bodyPr>
              <a:lstStyle/>
              <a:p>
                <a:pPr algn="r"/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Hızlı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prototipleme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, Mekan32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geliştirme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adımları</a:t>
                </a:r>
                <a:endParaRPr lang="en-US" sz="900" dirty="0">
                  <a:solidFill>
                    <a:srgbClr val="808080"/>
                  </a:solidFill>
                  <a:latin typeface="+mj-lt"/>
                </a:endParaRPr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490126" y="2356615"/>
                <a:ext cx="2993895" cy="86177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34289" tIns="34289" rIns="34289" bIns="34289" numCol="1" anchor="b">
                <a:spAutoFit/>
              </a:bodyPr>
              <a:lstStyle>
                <a:defPPr>
                  <a:defRPr lang="fr-FR"/>
                </a:defPPr>
                <a:lvl1pPr algn="r">
                  <a:defRPr b="1">
                    <a:solidFill>
                      <a:srgbClr val="595959"/>
                    </a:solidFill>
                    <a:latin typeface="+mj-lt"/>
                  </a:defRPr>
                </a:lvl1pPr>
              </a:lstStyle>
              <a:p>
                <a:r>
                  <a:rPr lang="en-US" sz="1500" dirty="0" err="1"/>
                  <a:t>Geliştirmeyi</a:t>
                </a:r>
                <a:r>
                  <a:rPr lang="en-US" sz="1500" dirty="0"/>
                  <a:t> </a:t>
                </a:r>
                <a:r>
                  <a:rPr lang="en-US" sz="1500" dirty="0" err="1"/>
                  <a:t>Aşamalara</a:t>
                </a:r>
                <a:endParaRPr lang="en-US" sz="1500" dirty="0"/>
              </a:p>
              <a:p>
                <a:r>
                  <a:rPr lang="en-US" sz="1500" dirty="0" err="1"/>
                  <a:t>Bölme</a:t>
                </a:r>
                <a:endParaRPr lang="en-US" sz="1500" dirty="0"/>
              </a:p>
            </p:txBody>
          </p:sp>
        </p:grpSp>
      </p:grpSp>
      <p:grpSp>
        <p:nvGrpSpPr>
          <p:cNvPr id="72" name="Group 71"/>
          <p:cNvGrpSpPr/>
          <p:nvPr/>
        </p:nvGrpSpPr>
        <p:grpSpPr>
          <a:xfrm>
            <a:off x="6379990" y="2333126"/>
            <a:ext cx="2611610" cy="2595586"/>
            <a:chOff x="697196" y="2353176"/>
            <a:chExt cx="3482148" cy="3460781"/>
          </a:xfrm>
        </p:grpSpPr>
        <p:grpSp>
          <p:nvGrpSpPr>
            <p:cNvPr id="73" name="Group 72"/>
            <p:cNvGrpSpPr/>
            <p:nvPr/>
          </p:nvGrpSpPr>
          <p:grpSpPr>
            <a:xfrm>
              <a:off x="978321" y="2353176"/>
              <a:ext cx="2997823" cy="816857"/>
              <a:chOff x="1021562" y="2333169"/>
              <a:chExt cx="2997823" cy="816857"/>
            </a:xfrm>
          </p:grpSpPr>
          <p:sp>
            <p:nvSpPr>
              <p:cNvPr id="80" name="Shape 208"/>
              <p:cNvSpPr/>
              <p:nvPr/>
            </p:nvSpPr>
            <p:spPr>
              <a:xfrm>
                <a:off x="1646946" y="2688362"/>
                <a:ext cx="2372439" cy="46166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4289" tIns="34289" rIns="34289" bIns="34289" numCol="1" anchor="t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rgbClr val="808080"/>
                    </a:solidFill>
                  </a:rPr>
                  <a:t>İlk </a:t>
                </a:r>
                <a:r>
                  <a:rPr lang="en-US" sz="900" dirty="0" err="1">
                    <a:solidFill>
                      <a:srgbClr val="808080"/>
                    </a:solidFill>
                  </a:rPr>
                  <a:t>yüklenme</a:t>
                </a:r>
                <a:r>
                  <a:rPr lang="en-US" sz="900" dirty="0">
                    <a:solidFill>
                      <a:srgbClr val="808080"/>
                    </a:solidFill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</a:rPr>
                  <a:t>hızı</a:t>
                </a:r>
                <a:r>
                  <a:rPr lang="en-US" sz="900" dirty="0">
                    <a:solidFill>
                      <a:srgbClr val="808080"/>
                    </a:solidFill>
                  </a:rPr>
                  <a:t>, SPA </a:t>
                </a:r>
                <a:r>
                  <a:rPr lang="en-US" sz="900" dirty="0" err="1">
                    <a:solidFill>
                      <a:srgbClr val="808080"/>
                    </a:solidFill>
                  </a:rPr>
                  <a:t>kullansak</a:t>
                </a:r>
                <a:r>
                  <a:rPr lang="en-US" sz="900" dirty="0">
                    <a:solidFill>
                      <a:srgbClr val="808080"/>
                    </a:solidFill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</a:rPr>
                  <a:t>mı</a:t>
                </a:r>
                <a:r>
                  <a:rPr lang="en-US" sz="900" dirty="0">
                    <a:solidFill>
                      <a:srgbClr val="808080"/>
                    </a:solidFill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</a:rPr>
                  <a:t>kullanmasak</a:t>
                </a:r>
                <a:r>
                  <a:rPr lang="en-US" sz="900" dirty="0">
                    <a:solidFill>
                      <a:srgbClr val="808080"/>
                    </a:solidFill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</a:rPr>
                  <a:t>mı</a:t>
                </a:r>
                <a:r>
                  <a:rPr lang="en-US" sz="900" dirty="0">
                    <a:solidFill>
                      <a:srgbClr val="808080"/>
                    </a:solidFill>
                  </a:rPr>
                  <a:t>?</a:t>
                </a:r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1021562" y="2333169"/>
                <a:ext cx="2997823" cy="37958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34289" tIns="34289" rIns="34289" bIns="34289" numCol="1" anchor="b">
                <a:spAutoFit/>
              </a:bodyPr>
              <a:lstStyle>
                <a:defPPr>
                  <a:defRPr lang="fr-FR"/>
                </a:defPPr>
                <a:lvl1pPr algn="r">
                  <a:defRPr b="1">
                    <a:solidFill>
                      <a:srgbClr val="595959"/>
                    </a:solidFill>
                    <a:latin typeface="+mj-lt"/>
                  </a:defRPr>
                </a:lvl1pPr>
              </a:lstStyle>
              <a:p>
                <a:r>
                  <a:rPr lang="en-US" sz="1400" dirty="0" err="1"/>
                  <a:t>SPA’lar</a:t>
                </a:r>
                <a:endParaRPr lang="en-US" sz="1400" dirty="0"/>
              </a:p>
            </p:txBody>
          </p:sp>
        </p:grpSp>
        <p:grpSp>
          <p:nvGrpSpPr>
            <p:cNvPr id="74" name="Group 73"/>
            <p:cNvGrpSpPr/>
            <p:nvPr/>
          </p:nvGrpSpPr>
          <p:grpSpPr>
            <a:xfrm>
              <a:off x="697196" y="3460571"/>
              <a:ext cx="3482148" cy="1286705"/>
              <a:chOff x="740437" y="2214031"/>
              <a:chExt cx="3482148" cy="1286705"/>
            </a:xfrm>
          </p:grpSpPr>
          <p:sp>
            <p:nvSpPr>
              <p:cNvPr id="78" name="Shape 208"/>
              <p:cNvSpPr/>
              <p:nvPr/>
            </p:nvSpPr>
            <p:spPr>
              <a:xfrm>
                <a:off x="1263883" y="3039073"/>
                <a:ext cx="2755502" cy="461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4289" tIns="34289" rIns="34289" bIns="34289" numCol="1" anchor="t">
                <a:spAutoFit/>
              </a:bodyPr>
              <a:lstStyle/>
              <a:p>
                <a:pPr algn="r"/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Üst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düzey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 plan, 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mimari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tasarım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, 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herşeyi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Express’e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gömme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, son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ürün</a:t>
                </a:r>
                <a:endParaRPr lang="en-US" sz="900" dirty="0">
                  <a:solidFill>
                    <a:srgbClr val="808080"/>
                  </a:solidFill>
                  <a:latin typeface="+mj-lt"/>
                </a:endParaRPr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740437" y="2214031"/>
                <a:ext cx="3482148" cy="8617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34289" tIns="34289" rIns="34289" bIns="34289" numCol="1" anchor="b">
                <a:spAutoFit/>
              </a:bodyPr>
              <a:lstStyle>
                <a:defPPr>
                  <a:defRPr lang="fr-FR"/>
                </a:defPPr>
                <a:lvl1pPr algn="r">
                  <a:defRPr b="1">
                    <a:solidFill>
                      <a:srgbClr val="595959"/>
                    </a:solidFill>
                    <a:latin typeface="+mj-lt"/>
                  </a:defRPr>
                </a:lvl1pPr>
              </a:lstStyle>
              <a:p>
                <a:r>
                  <a:rPr lang="en-US" sz="1500" dirty="0"/>
                  <a:t>Mekan32</a:t>
                </a:r>
              </a:p>
              <a:p>
                <a:r>
                  <a:rPr lang="en-US" sz="1500" dirty="0" err="1"/>
                  <a:t>Uygulamasının</a:t>
                </a:r>
                <a:r>
                  <a:rPr lang="en-US" sz="1500" dirty="0"/>
                  <a:t> </a:t>
                </a:r>
                <a:r>
                  <a:rPr lang="en-US" sz="1500" dirty="0" err="1"/>
                  <a:t>Planlanması</a:t>
                </a:r>
                <a:endParaRPr lang="en-US" sz="1500" dirty="0"/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>
              <a:off x="1603706" y="4843362"/>
              <a:ext cx="2372438" cy="970595"/>
              <a:chOff x="1646947" y="2370290"/>
              <a:chExt cx="2372438" cy="970595"/>
            </a:xfrm>
          </p:grpSpPr>
          <p:sp>
            <p:nvSpPr>
              <p:cNvPr id="76" name="Shape 208"/>
              <p:cNvSpPr/>
              <p:nvPr/>
            </p:nvSpPr>
            <p:spPr>
              <a:xfrm>
                <a:off x="1646947" y="2879222"/>
                <a:ext cx="2372438" cy="46166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ma14="http://schemas.microsoft.com/office/mac/drawingml/2011/main" val="1"/>
                </a:ext>
              </a:extLst>
            </p:spPr>
            <p:txBody>
              <a:bodyPr wrap="square" lIns="34289" tIns="34289" rIns="34289" bIns="34289" numCol="1" anchor="t">
                <a:spAutoFit/>
              </a:bodyPr>
              <a:lstStyle/>
              <a:p>
                <a:pPr algn="r"/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Geliştirme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donanımı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,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üretim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 </a:t>
                </a:r>
                <a:r>
                  <a:rPr lang="en-US" sz="900" dirty="0" err="1">
                    <a:solidFill>
                      <a:srgbClr val="808080"/>
                    </a:solidFill>
                    <a:latin typeface="+mj-lt"/>
                  </a:rPr>
                  <a:t>donanımı</a:t>
                </a:r>
                <a:r>
                  <a:rPr lang="en-US" sz="900" dirty="0">
                    <a:solidFill>
                      <a:srgbClr val="808080"/>
                    </a:solidFill>
                    <a:latin typeface="+mj-lt"/>
                  </a:rPr>
                  <a:t> </a:t>
                </a: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1719186" y="2370290"/>
                <a:ext cx="2300199" cy="40010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none" lIns="34289" tIns="34289" rIns="34289" bIns="34289" numCol="1" anchor="b">
                <a:spAutoFit/>
              </a:bodyPr>
              <a:lstStyle>
                <a:defPPr>
                  <a:defRPr lang="fr-FR"/>
                </a:defPPr>
                <a:lvl1pPr algn="r">
                  <a:defRPr b="1">
                    <a:solidFill>
                      <a:srgbClr val="595959"/>
                    </a:solidFill>
                    <a:latin typeface="+mj-lt"/>
                  </a:defRPr>
                </a:lvl1pPr>
              </a:lstStyle>
              <a:p>
                <a:pPr algn="l"/>
                <a:r>
                  <a:rPr lang="en-US" sz="1500" dirty="0" err="1"/>
                  <a:t>Donanım</a:t>
                </a:r>
                <a:r>
                  <a:rPr lang="en-US" sz="1500" dirty="0"/>
                  <a:t> </a:t>
                </a:r>
                <a:r>
                  <a:rPr lang="en-US" sz="1500" dirty="0" err="1"/>
                  <a:t>Mimarisi</a:t>
                </a:r>
                <a:endParaRPr lang="en-US" sz="1500" dirty="0"/>
              </a:p>
            </p:txBody>
          </p:sp>
        </p:grpSp>
      </p:grpSp>
      <p:sp>
        <p:nvSpPr>
          <p:cNvPr id="82" name="Başlık 1"/>
          <p:cNvSpPr txBox="1">
            <a:spLocks/>
          </p:cNvSpPr>
          <p:nvPr/>
        </p:nvSpPr>
        <p:spPr>
          <a:xfrm>
            <a:off x="106562" y="518391"/>
            <a:ext cx="7391400" cy="700809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9pPr>
          </a:lstStyle>
          <a:p>
            <a:r>
              <a:rPr lang="tr-TR" kern="0" dirty="0">
                <a:solidFill>
                  <a:srgbClr val="FF0000"/>
                </a:solidFill>
              </a:rPr>
              <a:t>Sunum Planı</a:t>
            </a:r>
          </a:p>
        </p:txBody>
      </p:sp>
      <p:sp>
        <p:nvSpPr>
          <p:cNvPr id="83" name="Shape 276"/>
          <p:cNvSpPr/>
          <p:nvPr/>
        </p:nvSpPr>
        <p:spPr>
          <a:xfrm>
            <a:off x="5865048" y="4204406"/>
            <a:ext cx="537822" cy="537823"/>
          </a:xfrm>
          <a:prstGeom prst="rect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06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51216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Bir sonraki aşama mimari tasarım.</a:t>
            </a:r>
          </a:p>
          <a:p>
            <a:r>
              <a:rPr lang="tr-TR" dirty="0"/>
              <a:t>Bir veri akışı olacağı için bu akışı sağlayacak API oluşturulması gerekiyor.</a:t>
            </a:r>
          </a:p>
          <a:p>
            <a:r>
              <a:rPr lang="tr-TR" dirty="0"/>
              <a:t>Bu aşamada </a:t>
            </a:r>
            <a:r>
              <a:rPr lang="tr-TR" dirty="0" err="1"/>
              <a:t>SPA’mı</a:t>
            </a:r>
            <a:r>
              <a:rPr lang="tr-TR" dirty="0"/>
              <a:t> yoksa geleneksel yöntem mi kullanacağımıza karar vermemiz gerekecek. </a:t>
            </a:r>
          </a:p>
          <a:p>
            <a:r>
              <a:rPr lang="tr-TR" dirty="0"/>
              <a:t>3 değişik mimari ile tasarlayabiliriz.</a:t>
            </a:r>
          </a:p>
          <a:p>
            <a:pPr lvl="1"/>
            <a:r>
              <a:rPr lang="tr-TR" dirty="0" err="1"/>
              <a:t>NodeJS</a:t>
            </a:r>
            <a:r>
              <a:rPr lang="tr-TR" dirty="0"/>
              <a:t> + Express uygulaması</a:t>
            </a:r>
          </a:p>
          <a:p>
            <a:pPr lvl="1"/>
            <a:r>
              <a:rPr lang="tr-TR" dirty="0" err="1"/>
              <a:t>NodeJS</a:t>
            </a:r>
            <a:r>
              <a:rPr lang="tr-TR" dirty="0"/>
              <a:t> + Express + </a:t>
            </a:r>
            <a:r>
              <a:rPr lang="tr-TR" dirty="0" err="1"/>
              <a:t>AngularJS</a:t>
            </a:r>
            <a:r>
              <a:rPr lang="tr-TR" dirty="0"/>
              <a:t> uygulaması (daha interaktif yapmak için)</a:t>
            </a:r>
          </a:p>
          <a:p>
            <a:pPr lvl="1"/>
            <a:r>
              <a:rPr lang="tr-TR" dirty="0" err="1"/>
              <a:t>AngularJS</a:t>
            </a:r>
            <a:r>
              <a:rPr lang="tr-TR" dirty="0"/>
              <a:t> SPA</a:t>
            </a:r>
          </a:p>
          <a:p>
            <a:r>
              <a:rPr lang="tr-TR" dirty="0"/>
              <a:t>Bir dersimiz boyunca vakit yeterse sırayla bu 3 mimariyi de uygulamaya çalışacağız.</a:t>
            </a:r>
          </a:p>
        </p:txBody>
      </p:sp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723308"/>
            <a:ext cx="7003704" cy="523220"/>
          </a:xfrm>
        </p:spPr>
        <p:txBody>
          <a:bodyPr/>
          <a:lstStyle/>
          <a:p>
            <a:r>
              <a:rPr lang="tr-TR" sz="2800" dirty="0"/>
              <a:t>Mekan32 Uygulamasının Planlanması</a:t>
            </a:r>
          </a:p>
        </p:txBody>
      </p:sp>
      <p:sp>
        <p:nvSpPr>
          <p:cNvPr id="5" name="Shape 279"/>
          <p:cNvSpPr/>
          <p:nvPr/>
        </p:nvSpPr>
        <p:spPr>
          <a:xfrm>
            <a:off x="154673" y="692529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703520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723308"/>
            <a:ext cx="7003704" cy="523220"/>
          </a:xfrm>
        </p:spPr>
        <p:txBody>
          <a:bodyPr/>
          <a:lstStyle/>
          <a:p>
            <a:r>
              <a:rPr lang="tr-TR" sz="2800" dirty="0"/>
              <a:t>Mekan32 Uygulamasının Planlanması</a:t>
            </a:r>
          </a:p>
        </p:txBody>
      </p:sp>
      <p:sp>
        <p:nvSpPr>
          <p:cNvPr id="5" name="Shape 279"/>
          <p:cNvSpPr/>
          <p:nvPr/>
        </p:nvSpPr>
        <p:spPr>
          <a:xfrm>
            <a:off x="154673" y="692529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39BDEB-47CE-0242-8A14-43FA1C1AE7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011" y="1600200"/>
            <a:ext cx="6248400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01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Bu derste 2 amacımız var:</a:t>
            </a:r>
          </a:p>
          <a:p>
            <a:pPr lvl="1"/>
            <a:r>
              <a:rPr lang="tr-TR" dirty="0"/>
              <a:t>MEAN kullanarak uygulama geliştirme.</a:t>
            </a:r>
          </a:p>
          <a:p>
            <a:pPr lvl="1"/>
            <a:r>
              <a:rPr lang="tr-TR" dirty="0"/>
              <a:t>Geliştirirken MEAN yığınının her bir katmanını öğrenmek.</a:t>
            </a:r>
          </a:p>
          <a:p>
            <a:r>
              <a:rPr lang="tr-TR" dirty="0"/>
              <a:t>Geliştirmeye başlarken aşamalar halinde hızlı </a:t>
            </a:r>
            <a:r>
              <a:rPr lang="tr-TR" dirty="0" err="1"/>
              <a:t>prototipleme</a:t>
            </a:r>
            <a:r>
              <a:rPr lang="tr-TR" dirty="0"/>
              <a:t> yapacağız.</a:t>
            </a:r>
          </a:p>
          <a:p>
            <a:pPr lvl="1"/>
            <a:r>
              <a:rPr lang="tr-TR" b="1" dirty="0"/>
              <a:t>1. Aşama: </a:t>
            </a:r>
            <a:r>
              <a:rPr lang="tr-TR" dirty="0"/>
              <a:t>Statik bir site oluşturma.</a:t>
            </a:r>
          </a:p>
          <a:p>
            <a:pPr lvl="1"/>
            <a:r>
              <a:rPr lang="tr-TR" b="1" dirty="0"/>
              <a:t>2. Aşama: </a:t>
            </a:r>
            <a:r>
              <a:rPr lang="tr-TR" dirty="0"/>
              <a:t>Gömülmüş statik veriden kurtulup </a:t>
            </a:r>
            <a:r>
              <a:rPr lang="tr-TR" dirty="0" err="1"/>
              <a:t>veritabanı</a:t>
            </a:r>
            <a:r>
              <a:rPr lang="tr-TR" dirty="0"/>
              <a:t> oluşturma.</a:t>
            </a:r>
          </a:p>
          <a:p>
            <a:pPr lvl="1"/>
            <a:r>
              <a:rPr lang="tr-TR" b="1" dirty="0"/>
              <a:t>3. Aşama: </a:t>
            </a:r>
            <a:r>
              <a:rPr lang="tr-TR" dirty="0"/>
              <a:t>Veri tabanı ile etkileşimde bulunacak Rest API oluşturma.</a:t>
            </a:r>
          </a:p>
          <a:p>
            <a:pPr lvl="1"/>
            <a:r>
              <a:rPr lang="tr-TR" b="1" dirty="0"/>
              <a:t>4. Aşama: </a:t>
            </a:r>
            <a:r>
              <a:rPr lang="tr-TR" dirty="0"/>
              <a:t>Uygulamanın API ile entegrasyonu.</a:t>
            </a:r>
          </a:p>
          <a:p>
            <a:pPr lvl="1"/>
            <a:r>
              <a:rPr lang="tr-TR" b="1" dirty="0"/>
              <a:t>5. Aşama: </a:t>
            </a:r>
            <a:r>
              <a:rPr lang="tr-TR" dirty="0"/>
              <a:t>Uygulama süsleme.</a:t>
            </a:r>
          </a:p>
          <a:p>
            <a:pPr lvl="1"/>
            <a:r>
              <a:rPr lang="tr-TR" b="1" dirty="0"/>
              <a:t>6. Aşama: </a:t>
            </a:r>
            <a:r>
              <a:rPr lang="tr-TR" dirty="0"/>
              <a:t>Uygulamayı iyileştirme (</a:t>
            </a:r>
            <a:r>
              <a:rPr lang="tr-TR" dirty="0" err="1"/>
              <a:t>refactor</a:t>
            </a:r>
            <a:r>
              <a:rPr lang="tr-TR" dirty="0"/>
              <a:t>).</a:t>
            </a:r>
          </a:p>
          <a:p>
            <a:pPr lvl="1"/>
            <a:r>
              <a:rPr lang="tr-TR" b="1" dirty="0"/>
              <a:t>7. Aşama: </a:t>
            </a:r>
            <a:r>
              <a:rPr lang="tr-TR" dirty="0"/>
              <a:t>Kimlik doğrulama işlemlerinin eklenmesi (Kayıt olma, giriş yapma).</a:t>
            </a:r>
          </a:p>
          <a:p>
            <a:endParaRPr lang="tr-TR" dirty="0"/>
          </a:p>
          <a:p>
            <a:endParaRPr lang="tr-TR" dirty="0"/>
          </a:p>
        </p:txBody>
      </p:sp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723308"/>
            <a:ext cx="7003704" cy="523220"/>
          </a:xfrm>
        </p:spPr>
        <p:txBody>
          <a:bodyPr/>
          <a:lstStyle/>
          <a:p>
            <a:r>
              <a:rPr lang="tr-TR" sz="2800" dirty="0"/>
              <a:t>Geliştirmeyi Aşamalara Bölme</a:t>
            </a:r>
          </a:p>
        </p:txBody>
      </p:sp>
      <p:sp>
        <p:nvSpPr>
          <p:cNvPr id="7" name="Shape 276"/>
          <p:cNvSpPr/>
          <p:nvPr/>
        </p:nvSpPr>
        <p:spPr>
          <a:xfrm>
            <a:off x="135340" y="708705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239502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Uygulamanın çalışması için özel bir donanıma gerek yok.</a:t>
            </a:r>
          </a:p>
          <a:p>
            <a:r>
              <a:rPr lang="tr-TR" dirty="0"/>
              <a:t>Sadece bir dizüstü bilgisayar yeterli olacaktır.</a:t>
            </a:r>
          </a:p>
          <a:p>
            <a:r>
              <a:rPr lang="tr-TR" dirty="0"/>
              <a:t>Tüm bileşenler Mac, Linux ve Windows bilgisayara kolayca yüklenebilir.</a:t>
            </a:r>
          </a:p>
          <a:p>
            <a:r>
              <a:rPr lang="tr-TR" dirty="0"/>
              <a:t>İstenildiğinde birkaç makine farklı amaçlarla kullanılabilir.</a:t>
            </a:r>
          </a:p>
          <a:p>
            <a:pPr lvl="1"/>
            <a:r>
              <a:rPr lang="tr-TR" dirty="0"/>
              <a:t>Veri tabanı için bir sunucu</a:t>
            </a:r>
          </a:p>
          <a:p>
            <a:pPr lvl="1"/>
            <a:r>
              <a:rPr lang="tr-TR" dirty="0"/>
              <a:t>REST API için bir sunucu</a:t>
            </a:r>
          </a:p>
          <a:p>
            <a:pPr lvl="1"/>
            <a:r>
              <a:rPr lang="tr-TR" dirty="0"/>
              <a:t>Ana uygulama için bir sunucu</a:t>
            </a:r>
          </a:p>
          <a:p>
            <a:r>
              <a:rPr lang="tr-TR" dirty="0"/>
              <a:t>Üretim aşaması (canlıya alma) da çok farklı değildir. Ancak bilgisayar özelliklerinin biraz daha iyi olması faydanıza.</a:t>
            </a:r>
          </a:p>
          <a:p>
            <a:r>
              <a:rPr lang="tr-TR" dirty="0"/>
              <a:t>Genelde veri tabanının ayrı bir sunucuda tutulması önerilir.</a:t>
            </a:r>
          </a:p>
          <a:p>
            <a:pPr lvl="1"/>
            <a:endParaRPr lang="tr-TR" dirty="0"/>
          </a:p>
          <a:p>
            <a:endParaRPr lang="tr-TR" dirty="0"/>
          </a:p>
        </p:txBody>
      </p:sp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723308"/>
            <a:ext cx="7003704" cy="523220"/>
          </a:xfrm>
        </p:spPr>
        <p:txBody>
          <a:bodyPr/>
          <a:lstStyle/>
          <a:p>
            <a:r>
              <a:rPr lang="tr-TR" sz="2800" dirty="0"/>
              <a:t>Donanım Mimarisi</a:t>
            </a:r>
          </a:p>
        </p:txBody>
      </p:sp>
      <p:sp>
        <p:nvSpPr>
          <p:cNvPr id="6" name="Shape 276"/>
          <p:cNvSpPr/>
          <p:nvPr/>
        </p:nvSpPr>
        <p:spPr>
          <a:xfrm>
            <a:off x="152400" y="708705"/>
            <a:ext cx="537822" cy="537823"/>
          </a:xfrm>
          <a:prstGeom prst="rect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06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52483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692497" y="697252"/>
            <a:ext cx="6096000" cy="549275"/>
          </a:xfrm>
        </p:spPr>
        <p:txBody>
          <a:bodyPr/>
          <a:lstStyle/>
          <a:p>
            <a:r>
              <a:rPr lang="tr-TR" dirty="0"/>
              <a:t>MEAN Mimarisi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MEAN tabanlı bir uygulama geliştirmenin genel kabul görmüş yolu REST API ile SPA uygulamasını beslemektir.</a:t>
            </a:r>
          </a:p>
          <a:p>
            <a:r>
              <a:rPr lang="tr-TR" b="1" dirty="0"/>
              <a:t>REST: </a:t>
            </a:r>
            <a:r>
              <a:rPr lang="tr-TR" dirty="0" err="1"/>
              <a:t>Representational</a:t>
            </a:r>
            <a:r>
              <a:rPr lang="tr-TR" dirty="0"/>
              <a:t> </a:t>
            </a:r>
            <a:r>
              <a:rPr lang="tr-TR" dirty="0" err="1"/>
              <a:t>State</a:t>
            </a:r>
            <a:r>
              <a:rPr lang="tr-TR" dirty="0"/>
              <a:t> Transfer. Basitçe sunucu ve istemci arasındaki iletişim karmaşık protokoller yerine HTTP protokolü ile sağlanıyor.</a:t>
            </a:r>
          </a:p>
          <a:p>
            <a:r>
              <a:rPr lang="tr-TR" b="1" dirty="0"/>
              <a:t>API: </a:t>
            </a:r>
            <a:r>
              <a:rPr lang="tr-TR" dirty="0"/>
              <a:t>Application Programming </a:t>
            </a:r>
            <a:r>
              <a:rPr lang="tr-TR" dirty="0" err="1"/>
              <a:t>Interface</a:t>
            </a:r>
            <a:r>
              <a:rPr lang="tr-TR" dirty="0"/>
              <a:t>. Uygulamaların birbirleriyle ortak bir dilde konuşmalarını sağlar.</a:t>
            </a:r>
          </a:p>
          <a:p>
            <a:r>
              <a:rPr lang="tr-TR" b="1" dirty="0"/>
              <a:t>REST API: </a:t>
            </a:r>
            <a:r>
              <a:rPr lang="tr-TR" dirty="0"/>
              <a:t>Geliştireceğiniz uygulamaların </a:t>
            </a:r>
            <a:r>
              <a:rPr lang="tr-TR" dirty="0" err="1"/>
              <a:t>veritabanında</a:t>
            </a:r>
            <a:r>
              <a:rPr lang="tr-TR" dirty="0"/>
              <a:t> yer alan veri ile çalışması için genel bir yapı sunar. Yani uygulamamız REST API aracılığı ile </a:t>
            </a:r>
            <a:r>
              <a:rPr lang="tr-TR" dirty="0" err="1"/>
              <a:t>veritabanı</a:t>
            </a:r>
            <a:r>
              <a:rPr lang="tr-TR" dirty="0"/>
              <a:t> ile konuşur.</a:t>
            </a:r>
          </a:p>
        </p:txBody>
      </p:sp>
      <p:sp>
        <p:nvSpPr>
          <p:cNvPr id="4" name="Shape 267"/>
          <p:cNvSpPr/>
          <p:nvPr/>
        </p:nvSpPr>
        <p:spPr>
          <a:xfrm>
            <a:off x="154675" y="697252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 dirty="0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 dirty="0">
              <a:solidFill>
                <a:srgbClr val="FFFFFF"/>
              </a:solidFill>
              <a:latin typeface="+mj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80003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7" y="697252"/>
            <a:ext cx="6096000" cy="549275"/>
          </a:xfrm>
        </p:spPr>
        <p:txBody>
          <a:bodyPr/>
          <a:lstStyle/>
          <a:p>
            <a:r>
              <a:rPr lang="tr-TR" dirty="0"/>
              <a:t>MEAN Mimarisi</a:t>
            </a:r>
          </a:p>
        </p:txBody>
      </p:sp>
      <p:sp>
        <p:nvSpPr>
          <p:cNvPr id="5" name="Shape 267"/>
          <p:cNvSpPr/>
          <p:nvPr/>
        </p:nvSpPr>
        <p:spPr>
          <a:xfrm>
            <a:off x="154675" y="697252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 dirty="0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 dirty="0">
              <a:solidFill>
                <a:srgbClr val="FFFFFF"/>
              </a:solidFill>
              <a:latin typeface="+mj-lt"/>
              <a:ea typeface="+mn-ea"/>
            </a:endParaRPr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24000"/>
            <a:ext cx="6781800" cy="423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7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181600"/>
          </a:xfrm>
        </p:spPr>
        <p:txBody>
          <a:bodyPr/>
          <a:lstStyle/>
          <a:p>
            <a:r>
              <a:rPr lang="tr-TR" dirty="0" err="1"/>
              <a:t>AngularJS</a:t>
            </a:r>
            <a:r>
              <a:rPr lang="tr-TR" dirty="0"/>
              <a:t> ile kodlama yapmak sahil yolunda üstü açık Porsche ile tur atmaya benzer.</a:t>
            </a:r>
          </a:p>
          <a:p>
            <a:r>
              <a:rPr lang="tr-TR" dirty="0"/>
              <a:t>Eğlenceli, hızlı, çevik ve beceriklidir.</a:t>
            </a:r>
          </a:p>
          <a:p>
            <a:r>
              <a:rPr lang="tr-TR" dirty="0"/>
              <a:t>Ama her zaman uygun değildir. Eğer sörf tahtanızı ve ailenizi alıp tatile çıkacaksanız sportif bir araç size çok uygun olmayacaktır.</a:t>
            </a:r>
          </a:p>
          <a:p>
            <a:r>
              <a:rPr lang="tr-TR" dirty="0"/>
              <a:t>SPA türü uygulamalar geliştirmek de böyledir. </a:t>
            </a:r>
            <a:r>
              <a:rPr lang="tr-TR" dirty="0" err="1"/>
              <a:t>AngularJS</a:t>
            </a:r>
            <a:r>
              <a:rPr lang="tr-TR" dirty="0"/>
              <a:t> süper olabilir ancak probleminize en iyi çözüm olmayabilir.</a:t>
            </a:r>
          </a:p>
          <a:p>
            <a:r>
              <a:rPr lang="tr-TR" dirty="0"/>
              <a:t>Önceki dersimizde de bahsettiğimiz gibi web örümcekleri </a:t>
            </a:r>
            <a:r>
              <a:rPr lang="tr-TR" dirty="0" err="1"/>
              <a:t>Javascript</a:t>
            </a:r>
            <a:r>
              <a:rPr lang="tr-TR" dirty="0"/>
              <a:t> çalıştıramazlar. HTML içeriğine bakarlar.</a:t>
            </a:r>
          </a:p>
          <a:p>
            <a:r>
              <a:rPr lang="tr-TR" dirty="0"/>
              <a:t>Dolayısıyla </a:t>
            </a:r>
            <a:r>
              <a:rPr lang="tr-TR" dirty="0" err="1"/>
              <a:t>Javascript</a:t>
            </a:r>
            <a:r>
              <a:rPr lang="tr-TR" dirty="0"/>
              <a:t> ile sunulan içerik görülemez.</a:t>
            </a:r>
          </a:p>
          <a:p>
            <a:r>
              <a:rPr lang="tr-TR" b="1" dirty="0"/>
              <a:t>Çözüm: </a:t>
            </a:r>
            <a:r>
              <a:rPr lang="tr-TR" dirty="0"/>
              <a:t>Web örümceğinin taramasını sağlayan HTML içerikler üretmek.</a:t>
            </a:r>
          </a:p>
        </p:txBody>
      </p:sp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230864"/>
            <a:ext cx="7003703" cy="1015663"/>
          </a:xfrm>
        </p:spPr>
        <p:txBody>
          <a:bodyPr/>
          <a:lstStyle/>
          <a:p>
            <a:r>
              <a:rPr lang="tr-TR" dirty="0"/>
              <a:t>SPA kullansak mı kullanmasak mı?</a:t>
            </a:r>
          </a:p>
        </p:txBody>
      </p:sp>
      <p:sp>
        <p:nvSpPr>
          <p:cNvPr id="6" name="Shape 270"/>
          <p:cNvSpPr/>
          <p:nvPr/>
        </p:nvSpPr>
        <p:spPr>
          <a:xfrm>
            <a:off x="154674" y="684742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04040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181600"/>
          </a:xfrm>
        </p:spPr>
        <p:txBody>
          <a:bodyPr/>
          <a:lstStyle/>
          <a:p>
            <a:r>
              <a:rPr lang="tr-TR" sz="2300" dirty="0"/>
              <a:t>Eğer kazancınız arama motoru trafiğine ya da sosyal paylaşımlara dayanıyorsa sitenizi SPA olarak yapmayı bir kez daha düşünün.</a:t>
            </a:r>
          </a:p>
          <a:p>
            <a:r>
              <a:rPr lang="tr-TR" sz="2300" dirty="0"/>
              <a:t>Eğer SEO(</a:t>
            </a:r>
            <a:r>
              <a:rPr lang="tr-TR" sz="2300" dirty="0" err="1"/>
              <a:t>Search</a:t>
            </a:r>
            <a:r>
              <a:rPr lang="tr-TR" sz="2300" dirty="0"/>
              <a:t> Engine </a:t>
            </a:r>
            <a:r>
              <a:rPr lang="tr-TR" sz="2300" dirty="0" err="1"/>
              <a:t>Optimization</a:t>
            </a:r>
            <a:r>
              <a:rPr lang="tr-TR" sz="2300" dirty="0"/>
              <a:t>)’ya ihtiyacınız yoksa ya da sitenizi web örümceklerinin gezinmesinden korumak istiyorsanız SPA sizin için uygundur.</a:t>
            </a:r>
          </a:p>
          <a:p>
            <a:r>
              <a:rPr lang="tr-TR" sz="2300" dirty="0"/>
              <a:t>Google </a:t>
            </a:r>
            <a:r>
              <a:rPr lang="tr-TR" sz="2300" dirty="0" err="1"/>
              <a:t>Analytics</a:t>
            </a:r>
            <a:r>
              <a:rPr lang="tr-TR" sz="2300" dirty="0"/>
              <a:t> tarzı araçlar yeni sayfa yüklemelerine dayanır. </a:t>
            </a:r>
            <a:r>
              <a:rPr lang="tr-TR" sz="2300" dirty="0" err="1"/>
              <a:t>SPA’larda</a:t>
            </a:r>
            <a:r>
              <a:rPr lang="tr-TR" sz="2300" dirty="0"/>
              <a:t>, ilk yüklemede, tüm sayfa yüklemeleri ve değişimleri iç bir yapı vasıtasıyla halledildiği için hiçbir şey tarayıcı geçmişine eklenmez.</a:t>
            </a:r>
          </a:p>
          <a:p>
            <a:r>
              <a:rPr lang="tr-TR" sz="2300" dirty="0"/>
              <a:t>Dolayısıyla Analitik uygulamaları sitede kimin ne yaptığı hakkında bir bilgiye sahip olamaz.</a:t>
            </a:r>
          </a:p>
          <a:p>
            <a:pPr lvl="1"/>
            <a:r>
              <a:rPr lang="tr-TR" u="sng" dirty="0"/>
              <a:t>HTML5 </a:t>
            </a:r>
            <a:r>
              <a:rPr lang="tr-TR" u="sng" dirty="0" err="1"/>
              <a:t>History</a:t>
            </a:r>
            <a:r>
              <a:rPr lang="tr-TR" u="sng" dirty="0"/>
              <a:t> API ile analitik uygulamalarına entegre olunabilir.</a:t>
            </a:r>
          </a:p>
        </p:txBody>
      </p:sp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230864"/>
            <a:ext cx="7003703" cy="1015663"/>
          </a:xfrm>
        </p:spPr>
        <p:txBody>
          <a:bodyPr/>
          <a:lstStyle/>
          <a:p>
            <a:r>
              <a:rPr lang="tr-TR" dirty="0"/>
              <a:t>SPA kullansak mı kullanmasak mı?</a:t>
            </a:r>
          </a:p>
        </p:txBody>
      </p:sp>
      <p:sp>
        <p:nvSpPr>
          <p:cNvPr id="5" name="Shape 270"/>
          <p:cNvSpPr/>
          <p:nvPr/>
        </p:nvSpPr>
        <p:spPr>
          <a:xfrm>
            <a:off x="154674" y="684742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53217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Bu büyük bir problem mi? Tamamen ihtiyaçlarınıza bağlı.</a:t>
            </a:r>
          </a:p>
          <a:p>
            <a:r>
              <a:rPr lang="tr-TR" dirty="0"/>
              <a:t>Ziyaretçi akışındaki trendlere bakmak istiyorsanız kolayca entegrasyon yapabilirsiniz.</a:t>
            </a:r>
          </a:p>
          <a:p>
            <a:r>
              <a:rPr lang="tr-TR" dirty="0"/>
              <a:t>Eğer daha fazla detay istiyorsanız işiniz biraz zorlaşacak.</a:t>
            </a:r>
          </a:p>
          <a:p>
            <a:r>
              <a:rPr lang="tr-TR" dirty="0" err="1"/>
              <a:t>SPA’lar</a:t>
            </a:r>
            <a:r>
              <a:rPr lang="tr-TR" dirty="0"/>
              <a:t> sunucu tabanlı uygulamalara nazaran daha yavaş ilk sayfa yüklemesine sahiptirler.</a:t>
            </a:r>
          </a:p>
          <a:p>
            <a:r>
              <a:rPr lang="tr-TR" dirty="0"/>
              <a:t>Sebep? Çünkü HTML üretilmeden önce uygulama kodunun ve çatının yüklenmesi gerekmektedir.</a:t>
            </a:r>
          </a:p>
          <a:p>
            <a:r>
              <a:rPr lang="tr-TR" dirty="0"/>
              <a:t>Sunucu tabanlı uygulama sadece </a:t>
            </a:r>
            <a:r>
              <a:rPr lang="tr-TR" dirty="0" err="1"/>
              <a:t>HTML’i</a:t>
            </a:r>
            <a:r>
              <a:rPr lang="tr-TR" dirty="0"/>
              <a:t> tarayıcıya yollar. Bu da gecikmeyi ve sayfanın indirilme zamanını azaltır.</a:t>
            </a:r>
          </a:p>
          <a:p>
            <a:r>
              <a:rPr lang="tr-TR" b="1" dirty="0"/>
              <a:t>SPA Çözümü: </a:t>
            </a:r>
            <a:r>
              <a:rPr lang="tr-TR" dirty="0" err="1"/>
              <a:t>Caching</a:t>
            </a:r>
            <a:r>
              <a:rPr lang="tr-TR" dirty="0"/>
              <a:t> (Ara </a:t>
            </a:r>
            <a:r>
              <a:rPr lang="tr-TR" dirty="0" err="1"/>
              <a:t>bellekleme</a:t>
            </a:r>
            <a:r>
              <a:rPr lang="tr-TR" dirty="0"/>
              <a:t>), </a:t>
            </a:r>
            <a:r>
              <a:rPr lang="tr-TR" dirty="0" err="1"/>
              <a:t>lazy-loading</a:t>
            </a:r>
            <a:r>
              <a:rPr lang="tr-TR" dirty="0"/>
              <a:t>(tembel yükleme)-ihtiyaç duyulduğunda gerekeni yükleme. </a:t>
            </a:r>
          </a:p>
        </p:txBody>
      </p:sp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230864"/>
            <a:ext cx="7003703" cy="1015663"/>
          </a:xfrm>
        </p:spPr>
        <p:txBody>
          <a:bodyPr/>
          <a:lstStyle/>
          <a:p>
            <a:r>
              <a:rPr lang="tr-TR" dirty="0"/>
              <a:t>SPA kullansak mı kullanmasak mı?</a:t>
            </a:r>
          </a:p>
        </p:txBody>
      </p:sp>
      <p:sp>
        <p:nvSpPr>
          <p:cNvPr id="5" name="Shape 270"/>
          <p:cNvSpPr/>
          <p:nvPr/>
        </p:nvSpPr>
        <p:spPr>
          <a:xfrm>
            <a:off x="154674" y="684742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3387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Gmail</a:t>
            </a:r>
            <a:r>
              <a:rPr lang="tr-TR" dirty="0"/>
              <a:t> uygulamasını düşünün. İlk yüklemesi biraz zaman alıyor. Ancak ilk birkaç saniyeden sonra karşınızda canavar gibi, hemen cevap veren bir hizmet sunuyor.</a:t>
            </a:r>
          </a:p>
          <a:p>
            <a:r>
              <a:rPr lang="tr-TR" dirty="0"/>
              <a:t>Eğer arama motorlarından çok trafik çekiyorsanız ilk yükleme esnasında insanların siteniz hakkındaki görüşleri</a:t>
            </a:r>
          </a:p>
          <a:p>
            <a:pPr lvl="1"/>
            <a:r>
              <a:rPr lang="tr-TR" dirty="0"/>
              <a:t>“yavaş çalışıyor”</a:t>
            </a:r>
          </a:p>
          <a:p>
            <a:pPr lvl="1"/>
            <a:r>
              <a:rPr lang="tr-TR" dirty="0"/>
              <a:t>”</a:t>
            </a:r>
            <a:r>
              <a:rPr lang="tr-TR" dirty="0" err="1"/>
              <a:t>heralde</a:t>
            </a:r>
            <a:r>
              <a:rPr lang="tr-TR" dirty="0"/>
              <a:t> göçtü” şeklinde olacaktır.</a:t>
            </a:r>
          </a:p>
          <a:p>
            <a:r>
              <a:rPr lang="tr-TR" dirty="0"/>
              <a:t>Kısaca düşünmeniz gereken konular:</a:t>
            </a:r>
          </a:p>
          <a:p>
            <a:pPr lvl="1"/>
            <a:r>
              <a:rPr lang="tr-TR" dirty="0" err="1"/>
              <a:t>Taranabilirlik</a:t>
            </a:r>
            <a:endParaRPr lang="tr-TR" dirty="0"/>
          </a:p>
          <a:p>
            <a:pPr lvl="1"/>
            <a:r>
              <a:rPr lang="tr-TR" dirty="0"/>
              <a:t>Analitik entegrasyonu</a:t>
            </a:r>
          </a:p>
          <a:p>
            <a:pPr lvl="1"/>
            <a:r>
              <a:rPr lang="tr-TR" dirty="0"/>
              <a:t>Sayfa yükleme hızı</a:t>
            </a:r>
          </a:p>
          <a:p>
            <a:pPr lvl="1"/>
            <a:endParaRPr lang="tr-TR" dirty="0"/>
          </a:p>
        </p:txBody>
      </p:sp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230864"/>
            <a:ext cx="7003703" cy="1015663"/>
          </a:xfrm>
        </p:spPr>
        <p:txBody>
          <a:bodyPr/>
          <a:lstStyle/>
          <a:p>
            <a:r>
              <a:rPr lang="tr-TR" dirty="0"/>
              <a:t>SPA kullansak mı kullanmasak mı?</a:t>
            </a:r>
          </a:p>
        </p:txBody>
      </p:sp>
      <p:sp>
        <p:nvSpPr>
          <p:cNvPr id="5" name="Shape 270"/>
          <p:cNvSpPr/>
          <p:nvPr/>
        </p:nvSpPr>
        <p:spPr>
          <a:xfrm>
            <a:off x="154674" y="684742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58919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AngularJS</a:t>
            </a:r>
            <a:r>
              <a:rPr lang="tr-TR" dirty="0"/>
              <a:t> Porsche ise </a:t>
            </a:r>
            <a:r>
              <a:rPr lang="tr-TR" dirty="0" err="1"/>
              <a:t>MEAN’deki</a:t>
            </a:r>
            <a:r>
              <a:rPr lang="tr-TR" dirty="0"/>
              <a:t> diğer teknolojiler garajınızda duran Audi RS6 gibidir.</a:t>
            </a:r>
          </a:p>
          <a:p>
            <a:r>
              <a:rPr lang="tr-TR" dirty="0"/>
              <a:t>Kullanıcılar dışardan baktığında spor olmayan bir araba görecek. Ama kaputu açtığınızda </a:t>
            </a:r>
            <a:r>
              <a:rPr lang="tr-TR" dirty="0" err="1"/>
              <a:t>Lamgorgini</a:t>
            </a:r>
            <a:r>
              <a:rPr lang="tr-TR" dirty="0"/>
              <a:t> V10 motoruna sahip bir yapı  görecek.</a:t>
            </a:r>
          </a:p>
          <a:p>
            <a:r>
              <a:rPr lang="tr-TR" dirty="0"/>
              <a:t>REST API için </a:t>
            </a:r>
            <a:r>
              <a:rPr lang="tr-TR" dirty="0" err="1"/>
              <a:t>MongoDB</a:t>
            </a:r>
            <a:r>
              <a:rPr lang="tr-TR" dirty="0"/>
              <a:t>, Express, </a:t>
            </a:r>
            <a:r>
              <a:rPr lang="tr-TR" dirty="0" err="1"/>
              <a:t>NodeJS</a:t>
            </a:r>
            <a:r>
              <a:rPr lang="tr-TR" dirty="0"/>
              <a:t> kullanmak Audi RS6 ile okula </a:t>
            </a:r>
            <a:r>
              <a:rPr lang="tr-TR" dirty="0" err="1"/>
              <a:t>çoçukları</a:t>
            </a:r>
            <a:r>
              <a:rPr lang="tr-TR" dirty="0"/>
              <a:t> bırakmak gibi algılayabilirsiniz.</a:t>
            </a:r>
          </a:p>
          <a:p>
            <a:r>
              <a:rPr lang="tr-TR" dirty="0"/>
              <a:t>Yani her işi en iyi şekilde yapacaktır.</a:t>
            </a:r>
          </a:p>
          <a:p>
            <a:r>
              <a:rPr lang="tr-TR" dirty="0"/>
              <a:t>Bir </a:t>
            </a:r>
            <a:r>
              <a:rPr lang="tr-TR" dirty="0" err="1"/>
              <a:t>blog</a:t>
            </a:r>
            <a:r>
              <a:rPr lang="tr-TR" dirty="0"/>
              <a:t> motoruna ve bunu MEAN ile nasıl oluşturacağımıza göz atalım:</a:t>
            </a:r>
          </a:p>
          <a:p>
            <a:pPr lvl="1"/>
            <a:r>
              <a:rPr lang="tr-TR" dirty="0"/>
              <a:t>Herkesin gördüğü, makalelerin, haberlerin bulunduğu bir sayfa.</a:t>
            </a:r>
          </a:p>
          <a:p>
            <a:pPr lvl="1"/>
            <a:r>
              <a:rPr lang="tr-TR" dirty="0"/>
              <a:t>Makalelerin, haberlerin girildiği yönetildiği bir </a:t>
            </a:r>
            <a:r>
              <a:rPr lang="tr-TR" dirty="0" err="1"/>
              <a:t>admin</a:t>
            </a:r>
            <a:r>
              <a:rPr lang="tr-TR" dirty="0"/>
              <a:t>/yönetici sayfası.</a:t>
            </a:r>
          </a:p>
        </p:txBody>
      </p:sp>
      <p:sp>
        <p:nvSpPr>
          <p:cNvPr id="4" name="Başlık 1"/>
          <p:cNvSpPr>
            <a:spLocks noGrp="1"/>
          </p:cNvSpPr>
          <p:nvPr>
            <p:ph type="title"/>
          </p:nvPr>
        </p:nvSpPr>
        <p:spPr>
          <a:xfrm>
            <a:off x="692496" y="692529"/>
            <a:ext cx="7003703" cy="553998"/>
          </a:xfrm>
        </p:spPr>
        <p:txBody>
          <a:bodyPr/>
          <a:lstStyle/>
          <a:p>
            <a:r>
              <a:rPr lang="tr-TR" dirty="0"/>
              <a:t>Esnek Bir MEAN Mimarisi Tasarımı</a:t>
            </a:r>
          </a:p>
        </p:txBody>
      </p:sp>
      <p:sp>
        <p:nvSpPr>
          <p:cNvPr id="6" name="Shape 273"/>
          <p:cNvSpPr/>
          <p:nvPr/>
        </p:nvSpPr>
        <p:spPr>
          <a:xfrm>
            <a:off x="154674" y="682546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25650453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pitchFamily="-11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pitchFamily="-110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Designs\Network Blitz.pot</Template>
  <TotalTime>13839</TotalTime>
  <Words>1315</Words>
  <Application>Microsoft Macintosh PowerPoint</Application>
  <PresentationFormat>On-screen Show (4:3)</PresentationFormat>
  <Paragraphs>188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Brush Script MT</vt:lpstr>
      <vt:lpstr>ＭＳ Ｐゴシック</vt:lpstr>
      <vt:lpstr>Arial</vt:lpstr>
      <vt:lpstr>Tahoma</vt:lpstr>
      <vt:lpstr>Times</vt:lpstr>
      <vt:lpstr>Blank Presentation</vt:lpstr>
      <vt:lpstr>PowerPoint Presentation</vt:lpstr>
      <vt:lpstr>PowerPoint Presentation</vt:lpstr>
      <vt:lpstr>MEAN Mimarisi</vt:lpstr>
      <vt:lpstr>MEAN Mimarisi</vt:lpstr>
      <vt:lpstr>SPA kullansak mı kullanmasak mı?</vt:lpstr>
      <vt:lpstr>SPA kullansak mı kullanmasak mı?</vt:lpstr>
      <vt:lpstr>SPA kullansak mı kullanmasak mı?</vt:lpstr>
      <vt:lpstr>SPA kullansak mı kullanmasak mı?</vt:lpstr>
      <vt:lpstr>Esnek Bir MEAN Mimarisi Tasarımı</vt:lpstr>
      <vt:lpstr>Esnek Bir MEAN Mimarisi Tasarımı</vt:lpstr>
      <vt:lpstr>Esnek Bir MEAN Mimarisi Tasarımı</vt:lpstr>
      <vt:lpstr>Esnek Bir MEAN Mimarisi Tasarımı</vt:lpstr>
      <vt:lpstr>Esnek Bir MEAN Mimarisi Tasarımı</vt:lpstr>
      <vt:lpstr>Esnek Bir MEAN Mimarisi Tasarımı</vt:lpstr>
      <vt:lpstr>Esnek Bir MEAN Mimarisi Tasarımı</vt:lpstr>
      <vt:lpstr>Esnek Bir MEAN Mimarisi Tasarımı</vt:lpstr>
      <vt:lpstr>Esnek Bir MEAN Mimarisi Tasarımı</vt:lpstr>
      <vt:lpstr>Mekan32 Uygulamasının Planlanması</vt:lpstr>
      <vt:lpstr>Mekan32 Uygulamasının Planlanması</vt:lpstr>
      <vt:lpstr>Mekan32 Uygulamasının Planlanması</vt:lpstr>
      <vt:lpstr>Mekan32 Uygulamasının Planlanması</vt:lpstr>
      <vt:lpstr>Geliştirmeyi Aşamalara Bölme</vt:lpstr>
      <vt:lpstr>Donanım Mimarisi</vt:lpstr>
    </vt:vector>
  </TitlesOfParts>
  <Company>TEES Communications Division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Amy Yarbrough</dc:creator>
  <cp:lastModifiedBy>Asım Sinan Yüksel</cp:lastModifiedBy>
  <cp:revision>1893</cp:revision>
  <cp:lastPrinted>1999-07-13T10:45:18Z</cp:lastPrinted>
  <dcterms:created xsi:type="dcterms:W3CDTF">1999-06-28T14:13:43Z</dcterms:created>
  <dcterms:modified xsi:type="dcterms:W3CDTF">2018-10-10T10:45:59Z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